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350" r:id="rId5"/>
    <p:sldId id="341" r:id="rId6"/>
    <p:sldId id="343" r:id="rId7"/>
    <p:sldId id="340" r:id="rId8"/>
    <p:sldId id="342" r:id="rId9"/>
    <p:sldId id="344" r:id="rId10"/>
    <p:sldId id="345" r:id="rId11"/>
    <p:sldId id="346" r:id="rId12"/>
    <p:sldId id="305" r:id="rId13"/>
    <p:sldId id="327" r:id="rId14"/>
    <p:sldId id="353" r:id="rId15"/>
    <p:sldId id="308" r:id="rId16"/>
    <p:sldId id="317" r:id="rId17"/>
    <p:sldId id="268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51" r:id="rId28"/>
    <p:sldId id="328" r:id="rId29"/>
    <p:sldId id="315" r:id="rId30"/>
    <p:sldId id="352" r:id="rId3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40D"/>
    <a:srgbClr val="001337"/>
    <a:srgbClr val="FFFFFF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7" autoAdjust="0"/>
    <p:restoredTop sz="94635" autoAdjust="0"/>
  </p:normalViewPr>
  <p:slideViewPr>
    <p:cSldViewPr>
      <p:cViewPr varScale="1">
        <p:scale>
          <a:sx n="104" d="100"/>
          <a:sy n="104" d="100"/>
        </p:scale>
        <p:origin x="854" y="77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1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  <p:sldLayoutId id="2147483674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16720" y="-247209"/>
            <a:ext cx="927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1DE4114-77AE-F577-4D2D-7FBD39C28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6387" y="2193307"/>
            <a:ext cx="3752177" cy="194488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річниці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повномасштабного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вторгнення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РФ </a:t>
            </a:r>
            <a:endPara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Україну</a:t>
            </a:r>
            <a:endParaRPr lang="x-none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C006F7A-534E-A7FC-A556-93E36E24F1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2119" y="494853"/>
            <a:ext cx="3340715" cy="1143008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FFC000"/>
                </a:solidFill>
                <a:cs typeface="+mn-cs"/>
              </a:rPr>
              <a:t>Вистояли – </a:t>
            </a:r>
          </a:p>
          <a:p>
            <a:pPr algn="ctr"/>
            <a:r>
              <a:rPr lang="uk-UA" sz="3600" b="1" dirty="0">
                <a:solidFill>
                  <a:srgbClr val="FFC000"/>
                </a:solidFill>
                <a:cs typeface="+mn-cs"/>
              </a:rPr>
              <a:t>п</a:t>
            </a:r>
            <a:r>
              <a:rPr lang="uk-UA" sz="3600" b="1" dirty="0">
                <a:solidFill>
                  <a:srgbClr val="FFC000"/>
                </a:solidFill>
                <a:cs typeface="+mn-cs"/>
              </a:rPr>
              <a:t>ереможемо ! </a:t>
            </a:r>
            <a:endParaRPr lang="x-none" sz="3600" b="1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5122" name="Picture 2" descr="C:\Users\Lesya\Desktop\24 лютого Ратнів\ЗСУ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54" y="494853"/>
            <a:ext cx="4948554" cy="3643338"/>
          </a:xfrm>
          <a:prstGeom prst="rect">
            <a:avLst/>
          </a:prstGeom>
          <a:noFill/>
        </p:spPr>
      </p:pic>
      <p:sp>
        <p:nvSpPr>
          <p:cNvPr id="8" name="Текст 8">
            <a:extLst>
              <a:ext uri="{FF2B5EF4-FFF2-40B4-BE49-F238E27FC236}">
                <a16:creationId xmlns:a16="http://schemas.microsoft.com/office/drawing/2014/main" id="{2C006F7A-534E-A7FC-A556-93E36E24F1A0}"/>
              </a:ext>
            </a:extLst>
          </p:cNvPr>
          <p:cNvSpPr txBox="1">
            <a:spLocks/>
          </p:cNvSpPr>
          <p:nvPr/>
        </p:nvSpPr>
        <p:spPr>
          <a:xfrm>
            <a:off x="571472" y="4357700"/>
            <a:ext cx="4357718" cy="5000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dirty="0" smtClean="0">
                <a:solidFill>
                  <a:srgbClr val="FF0000"/>
                </a:solidFill>
                <a:cs typeface="Arial" pitchFamily="34" charset="0"/>
              </a:rPr>
              <a:t>Автор плакатів – </a:t>
            </a:r>
            <a:r>
              <a:rPr lang="uk-UA" dirty="0" err="1" smtClean="0">
                <a:solidFill>
                  <a:srgbClr val="FF0000"/>
                </a:solidFill>
                <a:cs typeface="Arial" pitchFamily="34" charset="0"/>
              </a:rPr>
              <a:t>Нікіта</a:t>
            </a:r>
            <a:r>
              <a:rPr lang="uk-UA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uk-UA" dirty="0" err="1" smtClean="0">
                <a:solidFill>
                  <a:srgbClr val="FF0000"/>
                </a:solidFill>
                <a:cs typeface="Arial" pitchFamily="34" charset="0"/>
              </a:rPr>
              <a:t>Тітов</a:t>
            </a: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76BF07E3-ACC5-8544-96B7-076FB75CE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71670"/>
            <a:ext cx="1252483" cy="67212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339502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3131840" y="127560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6"/>
          <p:cNvGrpSpPr/>
          <p:nvPr/>
        </p:nvGrpSpPr>
        <p:grpSpPr>
          <a:xfrm>
            <a:off x="3834576" y="1356248"/>
            <a:ext cx="4513996" cy="760867"/>
            <a:chOff x="3834576" y="1356248"/>
            <a:chExt cx="4513996" cy="760867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4576" y="1563117"/>
              <a:ext cx="45139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/>
              </a:r>
              <a:br>
                <a:rPr lang="ru-RU" dirty="0"/>
              </a:br>
              <a:endParaRPr lang="ru-RU" sz="1200" dirty="0"/>
            </a:p>
          </p:txBody>
        </p:sp>
      </p:grpSp>
      <p:grpSp>
        <p:nvGrpSpPr>
          <p:cNvPr id="11" name="Group 38"/>
          <p:cNvGrpSpPr/>
          <p:nvPr/>
        </p:nvGrpSpPr>
        <p:grpSpPr>
          <a:xfrm>
            <a:off x="3851840" y="3144858"/>
            <a:ext cx="4392568" cy="577002"/>
            <a:chOff x="3851840" y="1356248"/>
            <a:chExt cx="4392568" cy="577002"/>
          </a:xfrm>
        </p:grpSpPr>
        <p:sp>
          <p:nvSpPr>
            <p:cNvPr id="40" name="TextBox 3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840" y="1625473"/>
              <a:ext cx="4392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3840943" y="3977875"/>
            <a:ext cx="4403464" cy="553827"/>
            <a:chOff x="3840943" y="1294960"/>
            <a:chExt cx="4403464" cy="553827"/>
          </a:xfrm>
        </p:grpSpPr>
        <p:sp>
          <p:nvSpPr>
            <p:cNvPr id="43" name="TextBox 42"/>
            <p:cNvSpPr txBox="1"/>
            <p:nvPr/>
          </p:nvSpPr>
          <p:spPr>
            <a:xfrm>
              <a:off x="3851840" y="1294960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40943" y="1571788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8194" name="Picture 2" descr="C:\Users\Lesya\Desktop\24 лютого Ратнів\скріни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62"/>
            <a:ext cx="8133361" cy="383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339502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3600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1840" y="1275606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085" y="2163705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44831" y="3001780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14575" y="3939902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840" y="127560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b="1" dirty="0" err="1" smtClean="0">
                <a:solidFill>
                  <a:schemeClr val="bg1"/>
                </a:solidFill>
              </a:rPr>
              <a:t>Почат</a:t>
            </a:r>
            <a:endParaRPr lang="uk-UA" sz="900" b="1" dirty="0" smtClean="0">
              <a:solidFill>
                <a:schemeClr val="bg1"/>
              </a:solidFill>
            </a:endParaRPr>
          </a:p>
          <a:p>
            <a:r>
              <a:rPr lang="uk-UA" sz="900" b="1" dirty="0" err="1" smtClean="0">
                <a:solidFill>
                  <a:schemeClr val="bg1"/>
                </a:solidFill>
              </a:rPr>
              <a:t>ковий</a:t>
            </a:r>
            <a:endParaRPr lang="ko-KR" altLang="en-US" sz="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000" b="1" dirty="0" smtClean="0">
                <a:solidFill>
                  <a:schemeClr val="bg1"/>
                </a:solidFill>
                <a:cs typeface="Arial" pitchFamily="34" charset="0"/>
              </a:rPr>
              <a:t>І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000" b="1" dirty="0" smtClean="0">
                <a:solidFill>
                  <a:prstClr val="white"/>
                </a:solidFill>
                <a:cs typeface="Arial" pitchFamily="34" charset="0"/>
              </a:rPr>
              <a:t>ІІ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000" b="1" dirty="0" smtClean="0">
                <a:solidFill>
                  <a:prstClr val="white"/>
                </a:solidFill>
                <a:cs typeface="Arial" pitchFamily="34" charset="0"/>
              </a:rPr>
              <a:t>ІІІ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34576" y="1356248"/>
            <a:ext cx="4513996" cy="760867"/>
            <a:chOff x="3834576" y="1356248"/>
            <a:chExt cx="4513996" cy="760867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4576" y="1563117"/>
              <a:ext cx="45139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/>
              </a:r>
              <a:br>
                <a:rPr lang="ru-RU" dirty="0">
                  <a:solidFill>
                    <a:prstClr val="black"/>
                  </a:solidFill>
                </a:rPr>
              </a:br>
              <a:endParaRPr lang="ru-RU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17579" y="2241747"/>
            <a:ext cx="4426829" cy="585808"/>
            <a:chOff x="3817579" y="1347442"/>
            <a:chExt cx="4426829" cy="585808"/>
          </a:xfrm>
        </p:grpSpPr>
        <p:sp>
          <p:nvSpPr>
            <p:cNvPr id="37" name="TextBox 36"/>
            <p:cNvSpPr txBox="1"/>
            <p:nvPr/>
          </p:nvSpPr>
          <p:spPr>
            <a:xfrm>
              <a:off x="3817579" y="1347442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1840" y="1625473"/>
              <a:ext cx="4392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51840" y="3144858"/>
            <a:ext cx="4392568" cy="577002"/>
            <a:chOff x="3851840" y="1356248"/>
            <a:chExt cx="4392568" cy="577002"/>
          </a:xfrm>
        </p:grpSpPr>
        <p:sp>
          <p:nvSpPr>
            <p:cNvPr id="40" name="TextBox 3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840" y="1625473"/>
              <a:ext cx="4392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712028" y="4008738"/>
            <a:ext cx="4403464" cy="553827"/>
            <a:chOff x="3840943" y="1294960"/>
            <a:chExt cx="4403464" cy="553827"/>
          </a:xfrm>
        </p:grpSpPr>
        <p:sp>
          <p:nvSpPr>
            <p:cNvPr id="43" name="TextBox 42"/>
            <p:cNvSpPr txBox="1"/>
            <p:nvPr/>
          </p:nvSpPr>
          <p:spPr>
            <a:xfrm>
              <a:off x="3851840" y="1294960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40943" y="1571788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32" name="Text Placeholder 1"/>
          <p:cNvSpPr txBox="1">
            <a:spLocks/>
          </p:cNvSpPr>
          <p:nvPr/>
        </p:nvSpPr>
        <p:spPr>
          <a:xfrm>
            <a:off x="2339752" y="326227"/>
            <a:ext cx="6696744" cy="5504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Російсько-українська війна</a:t>
            </a:r>
          </a:p>
          <a:p>
            <a:pPr marL="0" lvl="0" indent="0" algn="ctr">
              <a:buNone/>
              <a:defRPr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(за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матеріалами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Генерального штабу ЗСУ)</a:t>
            </a:r>
            <a:endParaRPr lang="en-US" altLang="ko-KR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uk-UA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8457" y="130815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20 лютого </a:t>
            </a: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початок квітня 2014 року </a:t>
            </a:r>
          </a:p>
          <a:p>
            <a:r>
              <a:rPr lang="uk-UA" sz="1000" dirty="0" smtClean="0"/>
              <a:t>окупація Автономної Республіки Крим, демонстраційні дії з розгортання </a:t>
            </a:r>
            <a:br>
              <a:rPr lang="uk-UA" sz="1000" dirty="0" smtClean="0"/>
            </a:br>
            <a:r>
              <a:rPr lang="uk-UA" sz="1000" dirty="0" smtClean="0"/>
              <a:t>угруповань військ (сил) на кордонах; дестабілізація російськими</a:t>
            </a:r>
            <a:br>
              <a:rPr lang="uk-UA" sz="1000" dirty="0" smtClean="0"/>
            </a:br>
            <a:r>
              <a:rPr lang="uk-UA" sz="1000" dirty="0" smtClean="0"/>
              <a:t> спецслужбами обстановки у східних та південних областях України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8457" y="2124702"/>
            <a:ext cx="46548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початок </a:t>
            </a: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квітня – 19 вересня 2014 </a:t>
            </a: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року</a:t>
            </a: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000" dirty="0" smtClean="0"/>
              <a:t>збройний конфлікт </a:t>
            </a:r>
            <a:r>
              <a:rPr lang="uk-UA" sz="1000" dirty="0"/>
              <a:t>на </a:t>
            </a:r>
            <a:r>
              <a:rPr lang="uk-UA" sz="1000" dirty="0" smtClean="0"/>
              <a:t>сході </a:t>
            </a:r>
            <a:r>
              <a:rPr lang="uk-UA" sz="1000" dirty="0"/>
              <a:t>України – </a:t>
            </a:r>
            <a:r>
              <a:rPr lang="uk-UA" sz="1000" dirty="0" smtClean="0"/>
              <a:t>подолання </a:t>
            </a:r>
            <a:r>
              <a:rPr lang="uk-UA" sz="1000" dirty="0"/>
              <a:t>"гібридної агресії </a:t>
            </a:r>
            <a:r>
              <a:rPr lang="uk-UA" sz="1000" dirty="0" smtClean="0"/>
              <a:t>РФ </a:t>
            </a:r>
            <a:r>
              <a:rPr lang="uk-UA" sz="1000" dirty="0"/>
              <a:t>та активні дії </a:t>
            </a:r>
            <a:r>
              <a:rPr lang="uk-UA" sz="1000" dirty="0" smtClean="0"/>
              <a:t>зі звільнення </a:t>
            </a:r>
            <a:r>
              <a:rPr lang="uk-UA" sz="1000" dirty="0"/>
              <a:t>території Донецької і </a:t>
            </a:r>
            <a:r>
              <a:rPr lang="uk-UA" sz="1000" dirty="0" smtClean="0"/>
              <a:t>Луганської </a:t>
            </a:r>
            <a:r>
              <a:rPr lang="uk-UA" sz="1000" dirty="0"/>
              <a:t>областей від </a:t>
            </a:r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1000" dirty="0" smtClean="0"/>
              <a:t>російських </a:t>
            </a:r>
            <a:r>
              <a:rPr lang="uk-UA" sz="1000" dirty="0"/>
              <a:t>терористичних осередків; </a:t>
            </a:r>
            <a:r>
              <a:rPr lang="uk-UA" sz="1000" dirty="0" smtClean="0"/>
              <a:t>початок </a:t>
            </a:r>
            <a:r>
              <a:rPr lang="uk-UA" sz="1000" dirty="0"/>
              <a:t>двосторонніх </a:t>
            </a:r>
            <a:r>
              <a:rPr lang="uk-UA" sz="1000" dirty="0" smtClean="0"/>
              <a:t>домовленостей</a:t>
            </a:r>
            <a:endParaRPr lang="uk-UA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34939" y="317426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20 вересня </a:t>
            </a: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2014 – </a:t>
            </a: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23 </a:t>
            </a: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лютого 2022 </a:t>
            </a: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року</a:t>
            </a:r>
            <a:endParaRPr lang="uk-UA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1000" dirty="0" smtClean="0"/>
              <a:t>локалізація </a:t>
            </a:r>
            <a:r>
              <a:rPr lang="uk-UA" sz="1000" dirty="0"/>
              <a:t>конфлікту, стабілізаційна </a:t>
            </a:r>
            <a:r>
              <a:rPr lang="uk-UA" sz="1000" dirty="0" smtClean="0"/>
              <a:t>операція </a:t>
            </a:r>
            <a:r>
              <a:rPr lang="uk-UA" sz="1000" dirty="0"/>
              <a:t>на </a:t>
            </a:r>
            <a:r>
              <a:rPr lang="uk-UA" sz="1000" dirty="0" smtClean="0"/>
              <a:t>сході </a:t>
            </a:r>
            <a:r>
              <a:rPr lang="uk-UA" sz="1000" dirty="0"/>
              <a:t>та </a:t>
            </a:r>
            <a:r>
              <a:rPr lang="uk-UA" sz="1000" dirty="0" smtClean="0"/>
              <a:t>півдні </a:t>
            </a:r>
            <a:r>
              <a:rPr lang="uk-UA" sz="1000" dirty="0"/>
              <a:t>України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6572" y="4062120"/>
            <a:ext cx="20474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від 24 </a:t>
            </a: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лютого 2022 року </a:t>
            </a:r>
            <a:endParaRPr lang="uk-UA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1000" dirty="0" smtClean="0"/>
              <a:t>триває </a:t>
            </a:r>
            <a:r>
              <a:rPr lang="uk-UA" sz="1000" dirty="0"/>
              <a:t>донині</a:t>
            </a:r>
            <a:endParaRPr lang="ru-RU" sz="1000" dirty="0"/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 rot="16200000">
            <a:off x="-1381739" y="2261492"/>
            <a:ext cx="3788332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Періоди </a:t>
            </a:r>
          </a:p>
        </p:txBody>
      </p:sp>
    </p:spTree>
    <p:extLst>
      <p:ext uri="{BB962C8B-B14F-4D97-AF65-F5344CB8AC3E}">
        <p14:creationId xmlns:p14="http://schemas.microsoft.com/office/powerpoint/2010/main" val="74787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Повномасштабне вторгнення Росії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41316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24 </a:t>
            </a:r>
            <a:r>
              <a:rPr lang="ru-RU" sz="1400" dirty="0"/>
              <a:t>лютого 2022 року </a:t>
            </a:r>
            <a:r>
              <a:rPr lang="ru-RU" sz="1400" dirty="0" err="1"/>
              <a:t>близько</a:t>
            </a:r>
            <a:r>
              <a:rPr lang="ru-RU" sz="1400" dirty="0"/>
              <a:t> </a:t>
            </a:r>
            <a:r>
              <a:rPr lang="ru-RU" sz="1400" dirty="0" smtClean="0"/>
              <a:t>4-ї </a:t>
            </a:r>
            <a:r>
              <a:rPr lang="ru-RU" sz="1400" dirty="0" err="1"/>
              <a:t>години</a:t>
            </a:r>
            <a:r>
              <a:rPr lang="ru-RU" sz="1400" dirty="0"/>
              <a:t> </a:t>
            </a:r>
            <a:r>
              <a:rPr lang="ru-RU" sz="1400" dirty="0" err="1" smtClean="0"/>
              <a:t>Путін</a:t>
            </a:r>
            <a:r>
              <a:rPr lang="ru-RU" sz="1400" dirty="0" smtClean="0"/>
              <a:t> </a:t>
            </a:r>
            <a:r>
              <a:rPr lang="ru-RU" sz="1400" dirty="0" err="1"/>
              <a:t>оголосив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 err="1" smtClean="0"/>
              <a:t>спеціальну</a:t>
            </a:r>
            <a:r>
              <a:rPr lang="ru-RU" sz="1400" dirty="0" smtClean="0"/>
              <a:t> </a:t>
            </a:r>
            <a:r>
              <a:rPr lang="ru-RU" sz="1400" dirty="0" err="1" smtClean="0"/>
              <a:t>воєнну</a:t>
            </a:r>
            <a:r>
              <a:rPr lang="ru-RU" sz="1400" dirty="0" smtClean="0"/>
              <a:t> </a:t>
            </a:r>
            <a:r>
              <a:rPr lang="ru-RU" sz="1400" dirty="0" err="1" smtClean="0"/>
              <a:t>операцію</a:t>
            </a:r>
            <a:r>
              <a:rPr lang="ru-RU" sz="1400" dirty="0" smtClean="0"/>
              <a:t>» з метою «</a:t>
            </a:r>
            <a:r>
              <a:rPr lang="ru-RU" sz="1400" dirty="0" err="1" smtClean="0"/>
              <a:t>демілітаризації</a:t>
            </a:r>
            <a:r>
              <a:rPr lang="ru-RU" sz="1400" dirty="0" smtClean="0"/>
              <a:t> </a:t>
            </a:r>
            <a:r>
              <a:rPr lang="ru-RU" sz="1400" dirty="0"/>
              <a:t>і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денацифікації</a:t>
            </a:r>
            <a:r>
              <a:rPr lang="ru-RU" sz="1400" dirty="0" smtClean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».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За </a:t>
            </a:r>
            <a:r>
              <a:rPr lang="ru-RU" sz="1400" dirty="0" err="1"/>
              <a:t>кілька</a:t>
            </a:r>
            <a:r>
              <a:rPr lang="ru-RU" sz="1400" dirty="0"/>
              <a:t> </a:t>
            </a:r>
            <a:r>
              <a:rPr lang="ru-RU" sz="1400" dirty="0" err="1"/>
              <a:t>хвилин</a:t>
            </a:r>
            <a:r>
              <a:rPr lang="ru-RU" sz="1400" dirty="0"/>
              <a:t> </a:t>
            </a:r>
            <a:r>
              <a:rPr lang="ru-RU" sz="1400" dirty="0" err="1"/>
              <a:t>російські</a:t>
            </a:r>
            <a:r>
              <a:rPr lang="ru-RU" sz="1400" dirty="0"/>
              <a:t> </a:t>
            </a:r>
            <a:r>
              <a:rPr lang="ru-RU" sz="1400" dirty="0" err="1"/>
              <a:t>ракети</a:t>
            </a:r>
            <a:r>
              <a:rPr lang="ru-RU" sz="1400" dirty="0"/>
              <a:t> </a:t>
            </a:r>
            <a:r>
              <a:rPr lang="ru-RU" sz="1400" dirty="0" err="1"/>
              <a:t>атакували</a:t>
            </a:r>
            <a:r>
              <a:rPr lang="ru-RU" sz="1400" dirty="0"/>
              <a:t> </a:t>
            </a:r>
            <a:r>
              <a:rPr lang="ru-RU" sz="1400" dirty="0" err="1" smtClean="0"/>
              <a:t>українські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err="1" smtClean="0"/>
              <a:t>аеродроми</a:t>
            </a:r>
            <a:r>
              <a:rPr lang="ru-RU" sz="1400" dirty="0" smtClean="0"/>
              <a:t> </a:t>
            </a:r>
            <a:r>
              <a:rPr lang="ru-RU" sz="1400" dirty="0"/>
              <a:t>та </a:t>
            </a:r>
            <a:r>
              <a:rPr lang="ru-RU" sz="1400" dirty="0" err="1"/>
              <a:t>військові</a:t>
            </a:r>
            <a:r>
              <a:rPr lang="ru-RU" sz="1400" dirty="0"/>
              <a:t> </a:t>
            </a:r>
            <a:r>
              <a:rPr lang="ru-RU" sz="1400" dirty="0" err="1"/>
              <a:t>об’єкти</a:t>
            </a:r>
            <a:r>
              <a:rPr lang="ru-RU" sz="1400" dirty="0"/>
              <a:t> по </a:t>
            </a:r>
            <a:r>
              <a:rPr lang="ru-RU" sz="1400" dirty="0" err="1"/>
              <a:t>всій</a:t>
            </a:r>
            <a:r>
              <a:rPr lang="ru-RU" sz="1400" dirty="0"/>
              <a:t> </a:t>
            </a:r>
            <a:r>
              <a:rPr lang="ru-RU" sz="1400" dirty="0" err="1" smtClean="0"/>
              <a:t>Україні</a:t>
            </a:r>
            <a:r>
              <a:rPr lang="ru-RU" sz="1400" dirty="0" smtClean="0"/>
              <a:t>. </a:t>
            </a:r>
            <a:br>
              <a:rPr lang="ru-RU" sz="1400" dirty="0" smtClean="0"/>
            </a:br>
            <a:r>
              <a:rPr lang="ru-RU" sz="1400" dirty="0" err="1" smtClean="0"/>
              <a:t>Почалося</a:t>
            </a:r>
            <a:r>
              <a:rPr lang="ru-RU" sz="1400" dirty="0" smtClean="0"/>
              <a:t> </a:t>
            </a:r>
            <a:r>
              <a:rPr lang="ru-RU" sz="1400" dirty="0" err="1"/>
              <a:t>відкрите</a:t>
            </a:r>
            <a:r>
              <a:rPr lang="ru-RU" sz="1400" dirty="0"/>
              <a:t> </a:t>
            </a:r>
            <a:r>
              <a:rPr lang="ru-RU" sz="1400" dirty="0" err="1"/>
              <a:t>збройне</a:t>
            </a:r>
            <a:r>
              <a:rPr lang="ru-RU" sz="1400" dirty="0"/>
              <a:t> </a:t>
            </a:r>
            <a:r>
              <a:rPr lang="ru-RU" sz="1400" dirty="0" err="1"/>
              <a:t>вторгнення</a:t>
            </a:r>
            <a:r>
              <a:rPr lang="ru-RU" sz="1400" dirty="0"/>
              <a:t> </a:t>
            </a:r>
            <a:r>
              <a:rPr lang="ru-RU" sz="1400" dirty="0" err="1"/>
              <a:t>росіян</a:t>
            </a:r>
            <a:r>
              <a:rPr lang="ru-RU" sz="1400" dirty="0"/>
              <a:t> з </a:t>
            </a:r>
            <a:r>
              <a:rPr lang="ru-RU" sz="1400" dirty="0" err="1" smtClean="0"/>
              <a:t>території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err="1" smtClean="0"/>
              <a:t>Білорусі</a:t>
            </a:r>
            <a:r>
              <a:rPr lang="ru-RU" sz="1400" dirty="0" smtClean="0"/>
              <a:t> </a:t>
            </a:r>
            <a:r>
              <a:rPr lang="ru-RU" sz="1400" dirty="0"/>
              <a:t>та </a:t>
            </a:r>
            <a:r>
              <a:rPr lang="ru-RU" sz="1400" dirty="0" err="1"/>
              <a:t>тимчасово</a:t>
            </a:r>
            <a:r>
              <a:rPr lang="ru-RU" sz="1400" dirty="0"/>
              <a:t> </a:t>
            </a:r>
            <a:r>
              <a:rPr lang="ru-RU" sz="1400" dirty="0" err="1"/>
              <a:t>окупованого</a:t>
            </a:r>
            <a:r>
              <a:rPr lang="ru-RU" sz="1400" dirty="0"/>
              <a:t> </a:t>
            </a:r>
            <a:r>
              <a:rPr lang="ru-RU" sz="1400" dirty="0" err="1" smtClean="0"/>
              <a:t>Криму</a:t>
            </a:r>
            <a:r>
              <a:rPr lang="ru-RU" sz="1400" dirty="0"/>
              <a:t>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Російсько-українська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війна</a:t>
            </a:r>
            <a:r>
              <a:rPr lang="ru-RU" sz="1400" dirty="0" smtClean="0"/>
              <a:t> </a:t>
            </a:r>
            <a:r>
              <a:rPr lang="ru-RU" sz="1400" dirty="0" err="1"/>
              <a:t>перейшла</a:t>
            </a:r>
            <a:r>
              <a:rPr lang="ru-RU" sz="1400" dirty="0"/>
              <a:t> в </a:t>
            </a:r>
            <a:r>
              <a:rPr lang="ru-RU" sz="1400" dirty="0" err="1"/>
              <a:t>нову</a:t>
            </a:r>
            <a:r>
              <a:rPr lang="ru-RU" sz="1400" dirty="0"/>
              <a:t> </a:t>
            </a:r>
            <a:r>
              <a:rPr lang="ru-RU" sz="1400" dirty="0" err="1"/>
              <a:t>гостру</a:t>
            </a:r>
            <a:r>
              <a:rPr lang="ru-RU" sz="1400" dirty="0"/>
              <a:t> </a:t>
            </a:r>
            <a:r>
              <a:rPr lang="ru-RU" sz="1400" dirty="0" smtClean="0"/>
              <a:t>фазу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/>
              <a:t>перших годин </a:t>
            </a:r>
            <a:r>
              <a:rPr lang="ru-RU" sz="1400" dirty="0" err="1"/>
              <a:t>вторгнення</a:t>
            </a:r>
            <a:r>
              <a:rPr lang="ru-RU" sz="1400" dirty="0"/>
              <a:t> </a:t>
            </a:r>
            <a:r>
              <a:rPr lang="ru-RU" sz="1400" dirty="0" err="1"/>
              <a:t>армія</a:t>
            </a:r>
            <a:r>
              <a:rPr lang="ru-RU" sz="1400" dirty="0"/>
              <a:t> </a:t>
            </a:r>
            <a:r>
              <a:rPr lang="ru-RU" sz="1400" dirty="0" err="1"/>
              <a:t>агресора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зустріла</a:t>
            </a:r>
            <a:r>
              <a:rPr lang="ru-RU" sz="1400" dirty="0" smtClean="0"/>
              <a:t> </a:t>
            </a:r>
            <a:r>
              <a:rPr lang="ru-RU" sz="1400" dirty="0" err="1"/>
              <a:t>шалений</a:t>
            </a:r>
            <a:r>
              <a:rPr lang="ru-RU" sz="1400" dirty="0"/>
              <a:t> </a:t>
            </a:r>
            <a:r>
              <a:rPr lang="ru-RU" sz="1400" dirty="0" err="1"/>
              <a:t>спротив</a:t>
            </a:r>
            <a:r>
              <a:rPr lang="ru-RU" sz="1400" dirty="0"/>
              <a:t> не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</a:t>
            </a:r>
            <a:r>
              <a:rPr lang="ru-RU" sz="1400" dirty="0" err="1"/>
              <a:t>бійців</a:t>
            </a:r>
            <a:r>
              <a:rPr lang="ru-RU" sz="1400" dirty="0"/>
              <a:t> ЗСУ та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Національної</a:t>
            </a:r>
            <a:r>
              <a:rPr lang="ru-RU" sz="1400" dirty="0" smtClean="0"/>
              <a:t> </a:t>
            </a:r>
            <a:r>
              <a:rPr lang="ru-RU" sz="1400" dirty="0" err="1"/>
              <a:t>гвардії</a:t>
            </a:r>
            <a:r>
              <a:rPr lang="ru-RU" sz="1400" dirty="0"/>
              <a:t>, </a:t>
            </a:r>
            <a:r>
              <a:rPr lang="ru-RU" sz="1400" dirty="0" smtClean="0"/>
              <a:t>а й </a:t>
            </a:r>
            <a:r>
              <a:rPr lang="ru-RU" sz="1400" dirty="0" err="1"/>
              <a:t>простих</a:t>
            </a:r>
            <a:r>
              <a:rPr lang="ru-RU" sz="1400" dirty="0"/>
              <a:t> </a:t>
            </a:r>
            <a:r>
              <a:rPr lang="ru-RU" sz="1400" dirty="0" err="1"/>
              <a:t>громадян</a:t>
            </a:r>
            <a:r>
              <a:rPr lang="ru-RU" sz="1400" dirty="0"/>
              <a:t>, </a:t>
            </a:r>
            <a:r>
              <a:rPr lang="ru-RU" sz="1400" dirty="0" err="1"/>
              <a:t>об’єднаних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загони </a:t>
            </a:r>
            <a:r>
              <a:rPr lang="ru-RU" sz="1400" dirty="0" err="1"/>
              <a:t>територіальної</a:t>
            </a:r>
            <a:r>
              <a:rPr lang="ru-RU" sz="1400" dirty="0"/>
              <a:t> оборони. </a:t>
            </a:r>
          </a:p>
          <a:p>
            <a:r>
              <a:rPr lang="ru-RU" sz="1400" dirty="0" err="1"/>
              <a:t>Російський</a:t>
            </a:r>
            <a:r>
              <a:rPr lang="ru-RU" sz="1400" dirty="0"/>
              <a:t> </a:t>
            </a:r>
            <a:r>
              <a:rPr lang="ru-RU" sz="1400" dirty="0" err="1"/>
              <a:t>бліцкриг</a:t>
            </a:r>
            <a:r>
              <a:rPr lang="ru-RU" sz="1400" dirty="0"/>
              <a:t> </a:t>
            </a:r>
            <a:r>
              <a:rPr lang="ru-RU" sz="1400" dirty="0" err="1" smtClean="0"/>
              <a:t>провалився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7574"/>
            <a:ext cx="3326031" cy="35078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461871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У </a:t>
            </a:r>
            <a:r>
              <a:rPr lang="ru-RU" sz="1000" dirty="0" err="1" smtClean="0"/>
              <a:t>грудні</a:t>
            </a:r>
            <a:r>
              <a:rPr lang="ru-RU" sz="1000" dirty="0" smtClean="0"/>
              <a:t> </a:t>
            </a:r>
            <a:r>
              <a:rPr lang="ru-RU" sz="1000" dirty="0"/>
              <a:t>2021 року </a:t>
            </a:r>
            <a:r>
              <a:rPr lang="ru-RU" sz="1000" dirty="0" err="1"/>
              <a:t>німецький</a:t>
            </a:r>
            <a:r>
              <a:rPr lang="ru-RU" sz="1000" dirty="0"/>
              <a:t> </a:t>
            </a:r>
            <a:r>
              <a:rPr lang="ru-RU" sz="1000" dirty="0" err="1"/>
              <a:t>таблоїд</a:t>
            </a:r>
            <a:r>
              <a:rPr lang="ru-RU" sz="1000" dirty="0"/>
              <a:t> </a:t>
            </a:r>
            <a:r>
              <a:rPr lang="ru-RU" sz="1000" dirty="0" err="1"/>
              <a:t>Bild</a:t>
            </a:r>
            <a:r>
              <a:rPr lang="ru-RU" sz="1000" dirty="0"/>
              <a:t> </a:t>
            </a:r>
            <a:r>
              <a:rPr lang="ru-RU" sz="1000" dirty="0" err="1"/>
              <a:t>опублікував</a:t>
            </a:r>
            <a:r>
              <a:rPr lang="ru-RU" sz="1000" dirty="0"/>
              <a:t> карту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err="1" smtClean="0"/>
              <a:t>можливого</a:t>
            </a:r>
            <a:r>
              <a:rPr lang="ru-RU" sz="1000" dirty="0" smtClean="0"/>
              <a:t> </a:t>
            </a:r>
            <a:r>
              <a:rPr lang="ru-RU" sz="1000" dirty="0" err="1"/>
              <a:t>вторгнення</a:t>
            </a:r>
            <a:r>
              <a:rPr lang="ru-RU" sz="1000" dirty="0"/>
              <a:t> </a:t>
            </a:r>
            <a:r>
              <a:rPr lang="ru-RU" sz="1000" dirty="0" err="1"/>
              <a:t>Росії</a:t>
            </a:r>
            <a:r>
              <a:rPr lang="ru-RU" sz="1000" dirty="0"/>
              <a:t> в </a:t>
            </a:r>
            <a:r>
              <a:rPr lang="ru-RU" sz="1000" dirty="0" err="1"/>
              <a:t>Україну</a:t>
            </a:r>
            <a:r>
              <a:rPr lang="ru-RU" sz="1000" dirty="0"/>
              <a:t> </a:t>
            </a:r>
            <a:r>
              <a:rPr lang="ru-RU" sz="1000" dirty="0" err="1"/>
              <a:t>із</a:t>
            </a:r>
            <a:r>
              <a:rPr lang="ru-RU" sz="1000" dirty="0"/>
              <a:t> </a:t>
            </a:r>
            <a:r>
              <a:rPr lang="ru-RU" sz="1000" dirty="0" err="1"/>
              <a:t>посиланням</a:t>
            </a:r>
            <a:r>
              <a:rPr lang="ru-RU" sz="1000" dirty="0"/>
              <a:t> на </a:t>
            </a:r>
            <a:r>
              <a:rPr lang="ru-RU" sz="1000" dirty="0" err="1" smtClean="0"/>
              <a:t>джерела</a:t>
            </a:r>
            <a:r>
              <a:rPr lang="ru-RU" sz="1000" dirty="0" smtClean="0"/>
              <a:t> </a:t>
            </a:r>
            <a:r>
              <a:rPr lang="ru-RU" sz="1000" dirty="0"/>
              <a:t>в НАТО</a:t>
            </a:r>
          </a:p>
        </p:txBody>
      </p:sp>
    </p:spTree>
    <p:extLst>
      <p:ext uri="{BB962C8B-B14F-4D97-AF65-F5344CB8AC3E}">
        <p14:creationId xmlns:p14="http://schemas.microsoft.com/office/powerpoint/2010/main" val="41974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Перший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843558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Перша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24 </a:t>
            </a:r>
            <a:r>
              <a:rPr lang="uk-UA" b="1" dirty="0"/>
              <a:t>лютого </a:t>
            </a:r>
            <a:r>
              <a:rPr lang="uk-UA" b="1" dirty="0" smtClean="0"/>
              <a:t>– 1 квітня 2022)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491630"/>
            <a:ext cx="428624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Битва за Київ </a:t>
            </a:r>
          </a:p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endParaRPr lang="uk-UA" sz="1400" dirty="0" smtClean="0"/>
          </a:p>
          <a:p>
            <a:r>
              <a:rPr lang="uk-UA" sz="1200" dirty="0" smtClean="0"/>
              <a:t>24 лютого розпочалася мобілізація до Сил </a:t>
            </a:r>
            <a:r>
              <a:rPr lang="uk-UA" sz="1200" dirty="0" err="1" smtClean="0"/>
              <a:t>ТрО</a:t>
            </a:r>
            <a:r>
              <a:rPr lang="uk-UA" sz="1200" dirty="0" smtClean="0"/>
              <a:t> і </a:t>
            </a:r>
          </a:p>
          <a:p>
            <a:r>
              <a:rPr lang="uk-UA" sz="1200" dirty="0" smtClean="0"/>
              <a:t>роздача зброї добровольцям для </a:t>
            </a:r>
            <a:r>
              <a:rPr lang="uk-UA" sz="1200" dirty="0"/>
              <a:t>захисту столиці   </a:t>
            </a:r>
            <a:endParaRPr lang="uk-UA" sz="1200" dirty="0" smtClean="0"/>
          </a:p>
          <a:p>
            <a:endParaRPr lang="uk-UA" sz="1200" dirty="0" smtClean="0"/>
          </a:p>
          <a:p>
            <a:r>
              <a:rPr lang="uk-UA" sz="1200" dirty="0" smtClean="0"/>
              <a:t>ЗСУ блокували рух колон техніки ворога,  </a:t>
            </a:r>
          </a:p>
          <a:p>
            <a:r>
              <a:rPr lang="uk-UA" sz="1200" dirty="0" smtClean="0"/>
              <a:t>уражаючи першу і останню машину в колоні, </a:t>
            </a:r>
          </a:p>
          <a:p>
            <a:r>
              <a:rPr lang="uk-UA" sz="1200" dirty="0" smtClean="0"/>
              <a:t>після чого по ній задавався артилерійський удар</a:t>
            </a:r>
          </a:p>
          <a:p>
            <a:r>
              <a:rPr lang="uk-UA" sz="1200" dirty="0" smtClean="0"/>
              <a:t> </a:t>
            </a:r>
          </a:p>
          <a:p>
            <a:r>
              <a:rPr lang="uk-UA" sz="1200" dirty="0" smtClean="0"/>
              <a:t>Інженерне обладнання оборонних позицій навколо </a:t>
            </a:r>
          </a:p>
          <a:p>
            <a:r>
              <a:rPr lang="uk-UA" sz="1200" dirty="0" smtClean="0"/>
              <a:t>міста і в ньому, нарощування сил і засобів оборони</a:t>
            </a:r>
          </a:p>
        </p:txBody>
      </p:sp>
      <p:pic>
        <p:nvPicPr>
          <p:cNvPr id="1026" name="Picture 2" descr="C:\Users\Lesya\Desktop\24 лютого Ратнів\скріни\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91630"/>
            <a:ext cx="4707477" cy="2828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40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48064" y="1232743"/>
            <a:ext cx="38198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Бої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Ірпінь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Ворзель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Бучу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Гостомель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dirty="0" smtClean="0"/>
          </a:p>
          <a:p>
            <a:r>
              <a:rPr lang="ru-RU" sz="1200" dirty="0" smtClean="0"/>
              <a:t>Ворог </a:t>
            </a:r>
            <a:r>
              <a:rPr lang="ru-RU" sz="1200" dirty="0" err="1" smtClean="0"/>
              <a:t>застосував</a:t>
            </a:r>
            <a:r>
              <a:rPr lang="ru-RU" sz="1200" dirty="0" smtClean="0"/>
              <a:t> </a:t>
            </a:r>
            <a:r>
              <a:rPr lang="ru-RU" sz="1200" dirty="0" err="1" smtClean="0"/>
              <a:t>реактивну</a:t>
            </a:r>
            <a:r>
              <a:rPr lang="ru-RU" sz="1200" dirty="0" smtClean="0"/>
              <a:t>, </a:t>
            </a:r>
            <a:r>
              <a:rPr lang="ru-RU" sz="1200" dirty="0" err="1" smtClean="0"/>
              <a:t>ствольну</a:t>
            </a:r>
            <a:r>
              <a:rPr lang="ru-RU" sz="1200" dirty="0" smtClean="0"/>
              <a:t> </a:t>
            </a:r>
            <a:r>
              <a:rPr lang="ru-RU" sz="1200" dirty="0" err="1" smtClean="0"/>
              <a:t>артилерію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танки, </a:t>
            </a:r>
            <a:r>
              <a:rPr lang="ru-RU" sz="1200" dirty="0" err="1" smtClean="0"/>
              <a:t>стрілецьке</a:t>
            </a:r>
            <a:r>
              <a:rPr lang="ru-RU" sz="1200" dirty="0" smtClean="0"/>
              <a:t> </a:t>
            </a:r>
            <a:r>
              <a:rPr lang="ru-RU" sz="1200" dirty="0" err="1" smtClean="0"/>
              <a:t>озброєння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/>
              <a:t>призвело</a:t>
            </a:r>
            <a:r>
              <a:rPr lang="ru-RU" sz="1200" dirty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до </a:t>
            </a:r>
            <a:r>
              <a:rPr lang="ru-RU" sz="1200" dirty="0"/>
              <a:t>великих жертв </a:t>
            </a:r>
            <a:r>
              <a:rPr lang="ru-RU" sz="1200" dirty="0" err="1"/>
              <a:t>серед</a:t>
            </a:r>
            <a:r>
              <a:rPr lang="ru-RU" sz="1200" dirty="0"/>
              <a:t> </a:t>
            </a:r>
            <a:r>
              <a:rPr lang="ru-RU" sz="1200" dirty="0" err="1" smtClean="0"/>
              <a:t>цивільних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err="1" smtClean="0"/>
              <a:t>Рашисти</a:t>
            </a:r>
            <a:r>
              <a:rPr lang="ru-RU" sz="1200" dirty="0" smtClean="0"/>
              <a:t> </a:t>
            </a:r>
            <a:r>
              <a:rPr lang="ru-RU" sz="1200" dirty="0" err="1"/>
              <a:t>масово</a:t>
            </a:r>
            <a:r>
              <a:rPr lang="ru-RU" sz="1200" dirty="0"/>
              <a:t> проводили </a:t>
            </a:r>
            <a:r>
              <a:rPr lang="ru-RU" sz="1200" dirty="0" err="1"/>
              <a:t>серед</a:t>
            </a:r>
            <a:r>
              <a:rPr lang="ru-RU" sz="1200" dirty="0"/>
              <a:t> </a:t>
            </a:r>
            <a:r>
              <a:rPr lang="ru-RU" sz="1200" dirty="0" err="1"/>
              <a:t>місцевих</a:t>
            </a:r>
            <a:r>
              <a:rPr lang="ru-RU" sz="1200" dirty="0"/>
              <a:t> так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err="1" smtClean="0"/>
              <a:t>звані</a:t>
            </a:r>
            <a:r>
              <a:rPr lang="ru-RU" sz="1200" dirty="0" smtClean="0"/>
              <a:t> </a:t>
            </a:r>
            <a:r>
              <a:rPr lang="ru-RU" sz="1200" dirty="0"/>
              <a:t>зачистки. </a:t>
            </a:r>
            <a:r>
              <a:rPr lang="ru-RU" sz="1200" dirty="0" err="1"/>
              <a:t>Тіла</a:t>
            </a:r>
            <a:r>
              <a:rPr lang="ru-RU" sz="1200" dirty="0"/>
              <a:t> </a:t>
            </a:r>
            <a:r>
              <a:rPr lang="ru-RU" sz="1200" dirty="0" err="1"/>
              <a:t>численних</a:t>
            </a:r>
            <a:r>
              <a:rPr lang="ru-RU" sz="1200" dirty="0"/>
              <a:t> жертв ховали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у </a:t>
            </a:r>
            <a:r>
              <a:rPr lang="ru-RU" sz="1200" dirty="0" err="1"/>
              <a:t>братських</a:t>
            </a:r>
            <a:r>
              <a:rPr lang="ru-RU" sz="1200" dirty="0"/>
              <a:t> </a:t>
            </a:r>
            <a:r>
              <a:rPr lang="ru-RU" sz="1200" dirty="0" smtClean="0"/>
              <a:t>могилах</a:t>
            </a:r>
          </a:p>
          <a:p>
            <a:endParaRPr lang="ru-RU" sz="1200" dirty="0" smtClean="0"/>
          </a:p>
          <a:p>
            <a:r>
              <a:rPr lang="ru-RU" sz="1200" dirty="0" smtClean="0"/>
              <a:t>З </a:t>
            </a:r>
            <a:r>
              <a:rPr lang="ru-RU" sz="1200" dirty="0"/>
              <a:t>19 </a:t>
            </a:r>
            <a:r>
              <a:rPr lang="ru-RU" sz="1200" dirty="0" err="1"/>
              <a:t>березня</a:t>
            </a:r>
            <a:r>
              <a:rPr lang="ru-RU" sz="1200" dirty="0"/>
              <a:t> </a:t>
            </a:r>
            <a:r>
              <a:rPr lang="ru-RU" sz="1200" dirty="0" err="1"/>
              <a:t>підрозділи</a:t>
            </a:r>
            <a:r>
              <a:rPr lang="ru-RU" sz="1200" dirty="0"/>
              <a:t> Сил оборони </a:t>
            </a:r>
            <a:r>
              <a:rPr lang="ru-RU" sz="1200" dirty="0" err="1"/>
              <a:t>України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 err="1" smtClean="0"/>
              <a:t>перейшли</a:t>
            </a:r>
            <a:r>
              <a:rPr lang="ru-RU" sz="1200" dirty="0" smtClean="0"/>
              <a:t> </a:t>
            </a:r>
            <a:r>
              <a:rPr lang="ru-RU" sz="1200" dirty="0"/>
              <a:t>до </a:t>
            </a:r>
            <a:r>
              <a:rPr lang="ru-RU" sz="1200" dirty="0" err="1"/>
              <a:t>контрнаступу</a:t>
            </a:r>
            <a:r>
              <a:rPr lang="ru-RU" sz="1200" dirty="0"/>
              <a:t>. </a:t>
            </a:r>
            <a:endParaRPr lang="ru-RU" sz="1200" dirty="0" smtClean="0"/>
          </a:p>
          <a:p>
            <a:r>
              <a:rPr lang="ru-RU" sz="1200" dirty="0" smtClean="0"/>
              <a:t>Ворог </a:t>
            </a:r>
            <a:r>
              <a:rPr lang="ru-RU" sz="1200" dirty="0"/>
              <a:t>почав </a:t>
            </a:r>
            <a:r>
              <a:rPr lang="ru-RU" sz="1200" dirty="0" err="1" smtClean="0"/>
              <a:t>відступати</a:t>
            </a:r>
            <a:endParaRPr lang="ru-RU" sz="12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lang="uk-UA" dirty="0"/>
          </a:p>
        </p:txBody>
      </p:sp>
      <p:pic>
        <p:nvPicPr>
          <p:cNvPr id="7" name="Picture 2" descr="C:\Users\Lesya\Desktop\24 лютого Ратнів\h Фото 4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192" y="1419622"/>
            <a:ext cx="4379179" cy="2919453"/>
          </a:xfrm>
          <a:prstGeom prst="rect">
            <a:avLst/>
          </a:prstGeom>
          <a:noFill/>
        </p:spPr>
      </p:pic>
      <p:sp>
        <p:nvSpPr>
          <p:cNvPr id="1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Перший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3"/>
          <p:cNvSpPr/>
          <p:nvPr/>
        </p:nvSpPr>
        <p:spPr>
          <a:xfrm>
            <a:off x="1043608" y="843558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Перша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24 </a:t>
            </a:r>
            <a:r>
              <a:rPr lang="uk-UA" b="1" dirty="0"/>
              <a:t>лютого </a:t>
            </a:r>
            <a:r>
              <a:rPr lang="uk-UA" b="1" dirty="0" smtClean="0"/>
              <a:t>– 1 квітня 2022)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86314" y="1275606"/>
            <a:ext cx="435768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Бої за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аеропорт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Антонов»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Гостомелі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sz="1600" dirty="0" smtClean="0"/>
          </a:p>
          <a:p>
            <a:endParaRPr lang="uk-UA" sz="1200" dirty="0" smtClean="0"/>
          </a:p>
          <a:p>
            <a:pPr algn="just"/>
            <a:r>
              <a:rPr lang="uk-UA" sz="1200" dirty="0" smtClean="0"/>
              <a:t>24 лютого наші сили зайняли кругову оборону аеропорту  </a:t>
            </a:r>
          </a:p>
          <a:p>
            <a:pPr algn="just"/>
            <a:r>
              <a:rPr lang="uk-UA" sz="1200" dirty="0" smtClean="0"/>
              <a:t>та розгорнули розрахунок ПЗРК «</a:t>
            </a:r>
            <a:r>
              <a:rPr lang="uk-UA" sz="1200" dirty="0" err="1" smtClean="0"/>
              <a:t>Игла</a:t>
            </a:r>
            <a:r>
              <a:rPr lang="uk-UA" sz="1200" dirty="0" smtClean="0"/>
              <a:t>»</a:t>
            </a:r>
          </a:p>
          <a:p>
            <a:pPr algn="just"/>
            <a:endParaRPr lang="uk-UA" sz="1200" dirty="0" smtClean="0"/>
          </a:p>
          <a:p>
            <a:pPr algn="just"/>
            <a:r>
              <a:rPr lang="uk-UA" sz="1200" dirty="0" smtClean="0"/>
              <a:t>Захисники аеропорту вимушено відступили</a:t>
            </a:r>
          </a:p>
          <a:p>
            <a:pPr algn="just"/>
            <a:endParaRPr lang="uk-UA" sz="1200" dirty="0"/>
          </a:p>
          <a:p>
            <a:pPr algn="just"/>
            <a:r>
              <a:rPr lang="uk-UA" sz="1200" dirty="0" smtClean="0"/>
              <a:t>Після </a:t>
            </a:r>
            <a:r>
              <a:rPr lang="uk-UA" sz="1200" dirty="0"/>
              <a:t>удару </a:t>
            </a:r>
            <a:r>
              <a:rPr lang="uk-UA" sz="1200" dirty="0" smtClean="0"/>
              <a:t>бойової </a:t>
            </a:r>
            <a:r>
              <a:rPr lang="uk-UA" sz="1200" dirty="0"/>
              <a:t>авіації Повітряних Сил </a:t>
            </a:r>
            <a:r>
              <a:rPr lang="uk-UA" sz="1200" dirty="0" smtClean="0"/>
              <a:t>наші військові відновили контроль над аеропортом</a:t>
            </a:r>
          </a:p>
          <a:p>
            <a:pPr algn="just"/>
            <a:endParaRPr lang="uk-UA" sz="1200" dirty="0"/>
          </a:p>
          <a:p>
            <a:pPr algn="just"/>
            <a:r>
              <a:rPr lang="uk-UA" sz="1200" dirty="0" smtClean="0"/>
              <a:t>25 лютого ворог знову зайняв аеропорт</a:t>
            </a:r>
          </a:p>
          <a:p>
            <a:pPr algn="just"/>
            <a:endParaRPr lang="uk-UA" sz="1200" dirty="0" smtClean="0"/>
          </a:p>
          <a:p>
            <a:pPr algn="just"/>
            <a:r>
              <a:rPr lang="uk-UA" sz="1200" dirty="0" smtClean="0"/>
              <a:t>27 лютого українські підрозділи зруйнували злітно-</a:t>
            </a:r>
            <a:br>
              <a:rPr lang="uk-UA" sz="1200" dirty="0" smtClean="0"/>
            </a:br>
            <a:r>
              <a:rPr lang="uk-UA" sz="1200" dirty="0" smtClean="0"/>
              <a:t>посадкову смугу аеропорту, щоб ворог не зміг його </a:t>
            </a:r>
            <a:br>
              <a:rPr lang="uk-UA" sz="1200" dirty="0" smtClean="0"/>
            </a:br>
            <a:r>
              <a:rPr lang="uk-UA" sz="1200" dirty="0" smtClean="0"/>
              <a:t>використати для наступу</a:t>
            </a:r>
            <a:endParaRPr lang="uk-UA" sz="1200" dirty="0"/>
          </a:p>
        </p:txBody>
      </p:sp>
      <p:pic>
        <p:nvPicPr>
          <p:cNvPr id="2051" name="Picture 3" descr="C:\Users\Lesya\Desktop\24 лютого Ратнів\Мр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954" y="1475148"/>
            <a:ext cx="4506360" cy="3004240"/>
          </a:xfrm>
          <a:prstGeom prst="rect">
            <a:avLst/>
          </a:prstGeom>
          <a:noFill/>
        </p:spPr>
      </p:pic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Перший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3"/>
          <p:cNvSpPr/>
          <p:nvPr/>
        </p:nvSpPr>
        <p:spPr>
          <a:xfrm>
            <a:off x="1043608" y="843558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Перша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24 </a:t>
            </a:r>
            <a:r>
              <a:rPr lang="uk-UA" b="1" dirty="0"/>
              <a:t>лютого </a:t>
            </a:r>
            <a:r>
              <a:rPr lang="uk-UA" b="1" dirty="0" smtClean="0"/>
              <a:t>– 1 квітня 2022)</a:t>
            </a:r>
            <a:endParaRPr lang="uk-UA" dirty="0"/>
          </a:p>
        </p:txBody>
      </p:sp>
      <p:sp>
        <p:nvSpPr>
          <p:cNvPr id="7" name="Прямоугольник 4"/>
          <p:cNvSpPr/>
          <p:nvPr/>
        </p:nvSpPr>
        <p:spPr>
          <a:xfrm>
            <a:off x="214314" y="454159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err="1" smtClean="0"/>
              <a:t>Розбитий</a:t>
            </a:r>
            <a:r>
              <a:rPr lang="ru-RU" sz="1000" dirty="0" smtClean="0"/>
              <a:t> </a:t>
            </a:r>
            <a:r>
              <a:rPr lang="ru-RU" sz="1000" dirty="0" err="1" smtClean="0"/>
              <a:t>російськими</a:t>
            </a:r>
            <a:r>
              <a:rPr lang="ru-RU" sz="1000" dirty="0" smtClean="0"/>
              <a:t> </a:t>
            </a:r>
            <a:r>
              <a:rPr lang="ru-RU" sz="1000" dirty="0" err="1" smtClean="0"/>
              <a:t>окупантами</a:t>
            </a:r>
            <a:r>
              <a:rPr lang="ru-RU" sz="1000" dirty="0" smtClean="0"/>
              <a:t> АН – 225 «</a:t>
            </a:r>
            <a:r>
              <a:rPr lang="ru-RU" sz="1000" dirty="0" err="1" smtClean="0"/>
              <a:t>Мрія</a:t>
            </a:r>
            <a:r>
              <a:rPr lang="ru-RU" sz="1000" dirty="0" smtClean="0"/>
              <a:t>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esya\Desktop\24 лютого Ратнів\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071684"/>
            <a:ext cx="5043539" cy="20122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15590" y="1584899"/>
            <a:ext cx="379344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Потопления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ракетного </a:t>
            </a: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крейсера «Москва»</a:t>
            </a:r>
          </a:p>
          <a:p>
            <a:endParaRPr lang="uk-UA" sz="1600" dirty="0" smtClean="0"/>
          </a:p>
          <a:p>
            <a:r>
              <a:rPr lang="uk-UA" sz="1200" dirty="0" smtClean="0"/>
              <a:t>У квітні 2022 року підрозділи ВМС ЗСУ </a:t>
            </a:r>
          </a:p>
          <a:p>
            <a:r>
              <a:rPr lang="uk-UA" sz="1200" dirty="0" smtClean="0"/>
              <a:t>розпочали операцію з відновлення контролю </a:t>
            </a:r>
            <a:br>
              <a:rPr lang="uk-UA" sz="1200" dirty="0" smtClean="0"/>
            </a:br>
            <a:r>
              <a:rPr lang="uk-UA" sz="1200" dirty="0" smtClean="0"/>
              <a:t>над островом Зміїний, щоб зірвати висадку </a:t>
            </a:r>
            <a:br>
              <a:rPr lang="uk-UA" sz="1200" dirty="0" smtClean="0"/>
            </a:br>
            <a:r>
              <a:rPr lang="uk-UA" sz="1200" dirty="0" smtClean="0"/>
              <a:t>морського десанту в Одеській області</a:t>
            </a:r>
          </a:p>
          <a:p>
            <a:endParaRPr lang="uk-UA" sz="1200" dirty="0" smtClean="0"/>
          </a:p>
          <a:p>
            <a:endParaRPr lang="uk-UA" sz="1200" dirty="0"/>
          </a:p>
          <a:p>
            <a:r>
              <a:rPr lang="uk-UA" sz="1200" dirty="0"/>
              <a:t>13 квітня </a:t>
            </a:r>
            <a:r>
              <a:rPr lang="uk-UA" sz="1200" dirty="0" smtClean="0"/>
              <a:t>ракети </a:t>
            </a:r>
            <a:r>
              <a:rPr lang="uk-UA" sz="1200" dirty="0"/>
              <a:t>Р-360 </a:t>
            </a:r>
            <a:r>
              <a:rPr lang="uk-UA" sz="1200" dirty="0" smtClean="0"/>
              <a:t>«Нептун» влучили у </a:t>
            </a:r>
            <a:br>
              <a:rPr lang="uk-UA" sz="1200" dirty="0" smtClean="0"/>
            </a:br>
            <a:r>
              <a:rPr lang="uk-UA" sz="1200" dirty="0" smtClean="0"/>
              <a:t>флагмана ЧФ РФ – ракетного крейсера «Москва»</a:t>
            </a:r>
          </a:p>
          <a:p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>14 </a:t>
            </a:r>
            <a:r>
              <a:rPr lang="uk-UA" sz="1200" dirty="0"/>
              <a:t>квітня </a:t>
            </a:r>
            <a:r>
              <a:rPr lang="uk-UA" sz="1200" dirty="0" smtClean="0"/>
              <a:t>«Москва» затонула</a:t>
            </a:r>
          </a:p>
          <a:p>
            <a:endParaRPr lang="uk-UA" sz="1600" dirty="0" smtClean="0"/>
          </a:p>
        </p:txBody>
      </p:sp>
      <p:sp>
        <p:nvSpPr>
          <p:cNvPr id="1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Перший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3"/>
          <p:cNvSpPr/>
          <p:nvPr/>
        </p:nvSpPr>
        <p:spPr>
          <a:xfrm>
            <a:off x="1043608" y="843558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Перша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24 </a:t>
            </a:r>
            <a:r>
              <a:rPr lang="uk-UA" b="1" dirty="0"/>
              <a:t>лютого </a:t>
            </a:r>
            <a:r>
              <a:rPr lang="uk-UA" b="1" dirty="0" smtClean="0"/>
              <a:t>– 1 квітня 2022)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4048" y="14344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Бої за Маріуполь</a:t>
            </a:r>
          </a:p>
          <a:p>
            <a:pPr algn="ctr"/>
            <a:endParaRPr lang="uk-UA" b="1" dirty="0" smtClean="0"/>
          </a:p>
          <a:p>
            <a:r>
              <a:rPr lang="uk-UA" sz="1200" dirty="0" smtClean="0"/>
              <a:t>Підрозділи ЗСУ вели довготривалу кругову </a:t>
            </a:r>
          </a:p>
          <a:p>
            <a:r>
              <a:rPr lang="uk-UA" sz="1200" dirty="0" smtClean="0"/>
              <a:t>оборону міста, попри суттєву </a:t>
            </a:r>
          </a:p>
          <a:p>
            <a:r>
              <a:rPr lang="uk-UA" sz="1200" dirty="0" smtClean="0"/>
              <a:t>чисельну та вогневу перевагу ворога</a:t>
            </a:r>
            <a:endParaRPr lang="uk-UA" sz="1200" dirty="0"/>
          </a:p>
          <a:p>
            <a:endParaRPr lang="uk-UA" sz="1200" dirty="0" smtClean="0"/>
          </a:p>
          <a:p>
            <a:r>
              <a:rPr lang="uk-UA" sz="1200" dirty="0" smtClean="0"/>
              <a:t>У березні-квітні відбулося 7 операцій з доставки </a:t>
            </a:r>
            <a:br>
              <a:rPr lang="uk-UA" sz="1200" dirty="0" smtClean="0"/>
            </a:br>
            <a:r>
              <a:rPr lang="uk-UA" sz="1200" dirty="0" smtClean="0"/>
              <a:t>вертольотами підкріплень, боєприпасів, медикаментів</a:t>
            </a:r>
            <a:br>
              <a:rPr lang="uk-UA" sz="1200" dirty="0" smtClean="0"/>
            </a:br>
            <a:r>
              <a:rPr lang="uk-UA" sz="1200" dirty="0" smtClean="0"/>
              <a:t>та евакуації поранених </a:t>
            </a:r>
          </a:p>
          <a:p>
            <a:endParaRPr lang="uk-UA" sz="1200" dirty="0"/>
          </a:p>
          <a:p>
            <a:r>
              <a:rPr lang="uk-UA" sz="1200" dirty="0" smtClean="0"/>
              <a:t>11 квітня група оборонців здійснила прорив із Маріуполя</a:t>
            </a:r>
            <a:br>
              <a:rPr lang="uk-UA" sz="1200" dirty="0" smtClean="0"/>
            </a:br>
            <a:r>
              <a:rPr lang="uk-UA" sz="1200" dirty="0" smtClean="0"/>
              <a:t>та вийшла із оточення, здолавши 175 км у тилу ворога </a:t>
            </a:r>
          </a:p>
          <a:p>
            <a:endParaRPr lang="uk-UA" sz="1200" dirty="0" smtClean="0"/>
          </a:p>
          <a:p>
            <a:r>
              <a:rPr lang="uk-UA" sz="1200" dirty="0" smtClean="0"/>
              <a:t>Оборона міста тривала 86 днів - до 20 травня</a:t>
            </a:r>
          </a:p>
        </p:txBody>
      </p:sp>
      <p:pic>
        <p:nvPicPr>
          <p:cNvPr id="4098" name="Picture 2" descr="C:\Users\Lesya\Desktop\24 лютого Ратнів\h_Маіуполь драмтеа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373" y="1434402"/>
            <a:ext cx="4356484" cy="3253749"/>
          </a:xfrm>
          <a:prstGeom prst="rect">
            <a:avLst/>
          </a:prstGeom>
          <a:noFill/>
        </p:spPr>
      </p:pic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Перший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3"/>
          <p:cNvSpPr/>
          <p:nvPr/>
        </p:nvSpPr>
        <p:spPr>
          <a:xfrm>
            <a:off x="1043608" y="843558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Перша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24 </a:t>
            </a:r>
            <a:r>
              <a:rPr lang="uk-UA" b="1" dirty="0"/>
              <a:t>лютого </a:t>
            </a:r>
            <a:r>
              <a:rPr lang="uk-UA" b="1" dirty="0" smtClean="0"/>
              <a:t>– 1 квітня 2022)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563638"/>
            <a:ext cx="40691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Бої за Сєвєродонецьк </a:t>
            </a:r>
          </a:p>
          <a:p>
            <a:endParaRPr lang="uk-UA" dirty="0"/>
          </a:p>
          <a:p>
            <a:r>
              <a:rPr lang="uk-UA" sz="1200" dirty="0" smtClean="0"/>
              <a:t>Підрозділи ЗСУ вели позиційну оборону </a:t>
            </a:r>
          </a:p>
          <a:p>
            <a:endParaRPr lang="uk-UA" sz="1200" dirty="0" smtClean="0"/>
          </a:p>
          <a:p>
            <a:r>
              <a:rPr lang="uk-UA" sz="1200" dirty="0" smtClean="0"/>
              <a:t>Наприкінці червня українські війська відступили від </a:t>
            </a:r>
            <a:br>
              <a:rPr lang="uk-UA" sz="1200" dirty="0" smtClean="0"/>
            </a:br>
            <a:r>
              <a:rPr lang="uk-UA" sz="1200" dirty="0" smtClean="0"/>
              <a:t>Сєвєродонецька, а на початку липня – з </a:t>
            </a:r>
            <a:r>
              <a:rPr lang="uk-UA" sz="1200" dirty="0"/>
              <a:t>Лисичанська </a:t>
            </a:r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>для уникнення </a:t>
            </a:r>
            <a:r>
              <a:rPr lang="uk-UA" sz="1200" dirty="0"/>
              <a:t>оточення </a:t>
            </a:r>
            <a:endParaRPr lang="uk-UA" sz="1200" dirty="0" smtClean="0"/>
          </a:p>
          <a:p>
            <a:endParaRPr lang="uk-UA" sz="1200" dirty="0" smtClean="0"/>
          </a:p>
          <a:p>
            <a:r>
              <a:rPr lang="uk-UA" sz="1200" dirty="0" smtClean="0"/>
              <a:t> </a:t>
            </a:r>
          </a:p>
          <a:p>
            <a:r>
              <a:rPr lang="uk-UA" sz="1200" dirty="0" smtClean="0"/>
              <a:t>Стійка оборона Сєвєродонецька призвела до </a:t>
            </a:r>
            <a:br>
              <a:rPr lang="uk-UA" sz="1200" dirty="0" smtClean="0"/>
            </a:br>
            <a:r>
              <a:rPr lang="uk-UA" sz="1200" dirty="0" smtClean="0"/>
              <a:t>суттєвих втрат ворога</a:t>
            </a:r>
            <a:r>
              <a:rPr lang="uk-UA" sz="1200" dirty="0"/>
              <a:t>,</a:t>
            </a:r>
            <a:r>
              <a:rPr lang="uk-UA" sz="1200" dirty="0" smtClean="0"/>
              <a:t> зниження інтенсивності </a:t>
            </a:r>
            <a:br>
              <a:rPr lang="uk-UA" sz="1200" dirty="0" smtClean="0"/>
            </a:br>
            <a:r>
              <a:rPr lang="uk-UA" sz="1200" dirty="0" smtClean="0"/>
              <a:t>наступу на інших напрямках</a:t>
            </a:r>
          </a:p>
          <a:p>
            <a:endParaRPr lang="uk-UA" sz="1200" dirty="0"/>
          </a:p>
          <a:p>
            <a:r>
              <a:rPr lang="uk-UA" sz="1200" dirty="0" smtClean="0"/>
              <a:t>ЗСУ розпочала нарощування резервів</a:t>
            </a:r>
          </a:p>
        </p:txBody>
      </p:sp>
      <p:pic>
        <p:nvPicPr>
          <p:cNvPr id="5122" name="Picture 2" descr="C:\Users\Lesya\Desktop\24 лютого Ратнів\Severodonet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63638"/>
            <a:ext cx="4422964" cy="2952329"/>
          </a:xfrm>
          <a:prstGeom prst="rect">
            <a:avLst/>
          </a:prstGeom>
          <a:noFill/>
        </p:spPr>
      </p:pic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ko-KR" b="1" dirty="0" err="1" smtClean="0">
                <a:solidFill>
                  <a:schemeClr val="accent2">
                    <a:lumMod val="75000"/>
                  </a:schemeClr>
                </a:solidFill>
              </a:rPr>
              <a:t>Друг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80290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Друга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травень–серпень 2022)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0347" y="1486377"/>
            <a:ext cx="41536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Бої за Сіверський Донець </a:t>
            </a:r>
          </a:p>
          <a:p>
            <a:r>
              <a:rPr lang="uk-UA" dirty="0" smtClean="0"/>
              <a:t>   </a:t>
            </a:r>
          </a:p>
          <a:p>
            <a:r>
              <a:rPr lang="uk-UA" sz="1200" dirty="0" smtClean="0"/>
              <a:t>8-13 травня під час форсування росіянами </a:t>
            </a:r>
            <a:br>
              <a:rPr lang="uk-UA" sz="1200" dirty="0" smtClean="0"/>
            </a:br>
            <a:r>
              <a:rPr lang="uk-UA" sz="1200" dirty="0" smtClean="0"/>
              <a:t>річки Сіверський Донець українські воїни </a:t>
            </a:r>
            <a:br>
              <a:rPr lang="uk-UA" sz="1200" dirty="0" smtClean="0"/>
            </a:br>
            <a:r>
              <a:rPr lang="uk-UA" sz="1200" dirty="0" smtClean="0"/>
              <a:t>завдали їм суттєвих втрат вогневим ураженням </a:t>
            </a:r>
            <a:br>
              <a:rPr lang="uk-UA" sz="1200" dirty="0" smtClean="0"/>
            </a:br>
            <a:r>
              <a:rPr lang="uk-UA" sz="1200" dirty="0" smtClean="0"/>
              <a:t>переправ та місць скупчень особового складу  </a:t>
            </a:r>
          </a:p>
          <a:p>
            <a:endParaRPr lang="ru-RU" sz="1200" dirty="0" smtClean="0"/>
          </a:p>
          <a:p>
            <a:r>
              <a:rPr lang="ru-RU" sz="1200" dirty="0" err="1" smtClean="0"/>
              <a:t>Українські</a:t>
            </a:r>
            <a:r>
              <a:rPr lang="ru-RU" sz="1200" dirty="0" smtClean="0"/>
              <a:t> </a:t>
            </a:r>
            <a:r>
              <a:rPr lang="ru-RU" sz="1200" dirty="0" err="1"/>
              <a:t>військові</a:t>
            </a:r>
            <a:r>
              <a:rPr lang="ru-RU" sz="1200" dirty="0"/>
              <a:t> </a:t>
            </a:r>
            <a:r>
              <a:rPr lang="ru-RU" sz="1200" dirty="0" err="1"/>
              <a:t>знищили</a:t>
            </a:r>
            <a:r>
              <a:rPr lang="ru-RU" sz="1200" dirty="0"/>
              <a:t> на </a:t>
            </a:r>
            <a:r>
              <a:rPr lang="ru-RU" sz="1200" dirty="0" err="1"/>
              <a:t>переправі</a:t>
            </a:r>
            <a:r>
              <a:rPr lang="ru-RU" sz="1200" dirty="0"/>
              <a:t> через </a:t>
            </a:r>
            <a:br>
              <a:rPr lang="ru-RU" sz="1200" dirty="0"/>
            </a:br>
            <a:r>
              <a:rPr lang="ru-RU" sz="1200" dirty="0" err="1"/>
              <a:t>Сіверський</a:t>
            </a:r>
            <a:r>
              <a:rPr lang="ru-RU" sz="1200" dirty="0"/>
              <a:t> </a:t>
            </a:r>
            <a:r>
              <a:rPr lang="ru-RU" sz="1200" dirty="0" err="1"/>
              <a:t>Донець</a:t>
            </a:r>
            <a:r>
              <a:rPr lang="ru-RU" sz="1200" dirty="0"/>
              <a:t> </a:t>
            </a:r>
            <a:r>
              <a:rPr lang="ru-RU" sz="1200" dirty="0" err="1"/>
              <a:t>близько</a:t>
            </a:r>
            <a:r>
              <a:rPr lang="ru-RU" sz="1200" dirty="0"/>
              <a:t> 400 </a:t>
            </a:r>
            <a:r>
              <a:rPr lang="ru-RU" sz="1200" dirty="0" err="1"/>
              <a:t>окупантів</a:t>
            </a:r>
            <a:endParaRPr lang="uk-UA" sz="1200" dirty="0"/>
          </a:p>
          <a:p>
            <a:endParaRPr lang="uk-UA" sz="1200" dirty="0" smtClean="0"/>
          </a:p>
          <a:p>
            <a:r>
              <a:rPr lang="uk-UA" sz="1200" dirty="0" smtClean="0"/>
              <a:t>Це унеможливило захоплення оперативного </a:t>
            </a:r>
            <a:br>
              <a:rPr lang="uk-UA" sz="1200" dirty="0" smtClean="0"/>
            </a:br>
            <a:r>
              <a:rPr lang="uk-UA" sz="1200" dirty="0" smtClean="0"/>
              <a:t>плацдарму на правому березі річки та вихід </a:t>
            </a:r>
            <a:br>
              <a:rPr lang="uk-UA" sz="1200" dirty="0" smtClean="0"/>
            </a:br>
            <a:r>
              <a:rPr lang="uk-UA" sz="1200" dirty="0" smtClean="0"/>
              <a:t>у тил угрупованню Сил оборони України в агломерації </a:t>
            </a:r>
          </a:p>
          <a:p>
            <a:r>
              <a:rPr lang="uk-UA" sz="1200" dirty="0" err="1" smtClean="0"/>
              <a:t>Севєродонецьк</a:t>
            </a:r>
            <a:r>
              <a:rPr lang="uk-UA" sz="1200" dirty="0" smtClean="0"/>
              <a:t>-Лисичанськ</a:t>
            </a:r>
          </a:p>
          <a:p>
            <a:endParaRPr lang="uk-UA" sz="1200" dirty="0"/>
          </a:p>
        </p:txBody>
      </p:sp>
      <p:pic>
        <p:nvPicPr>
          <p:cNvPr id="6146" name="Picture 2" descr="C:\Users\Lesya\Desktop\24 лютого Ратнів\MyCollages-1536x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7654"/>
            <a:ext cx="4695191" cy="2641045"/>
          </a:xfrm>
          <a:prstGeom prst="rect">
            <a:avLst/>
          </a:prstGeom>
          <a:noFill/>
        </p:spPr>
      </p:pic>
      <p:sp>
        <p:nvSpPr>
          <p:cNvPr id="1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ko-KR" b="1" dirty="0" err="1" smtClean="0">
                <a:solidFill>
                  <a:schemeClr val="accent2">
                    <a:lumMod val="75000"/>
                  </a:schemeClr>
                </a:solidFill>
              </a:rPr>
              <a:t>Друг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12"/>
          <p:cNvSpPr/>
          <p:nvPr/>
        </p:nvSpPr>
        <p:spPr>
          <a:xfrm>
            <a:off x="1187624" y="80290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Друга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травень–серпень 2022)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зображення 3"/>
          <p:cNvSpPr>
            <a:spLocks noGrp="1"/>
          </p:cNvSpPr>
          <p:nvPr>
            <p:ph type="pic" idx="1"/>
          </p:nvPr>
        </p:nvSpPr>
        <p:spPr>
          <a:xfrm>
            <a:off x="-17359" y="26776"/>
            <a:ext cx="9144000" cy="3076575"/>
          </a:xfrm>
        </p:spPr>
      </p:sp>
      <p:pic>
        <p:nvPicPr>
          <p:cNvPr id="5" name="Picture 4" descr="Нет описания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4" y="1059582"/>
            <a:ext cx="776809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123728" y="339502"/>
            <a:ext cx="4985911" cy="6032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Вистояли – п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ереможемо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! 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65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44" y="1779662"/>
            <a:ext cx="4143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Стримування противника 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Лиманському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, Авдіївському 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та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Новопавлівському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напрямках </a:t>
            </a:r>
          </a:p>
          <a:p>
            <a:pPr algn="ctr"/>
            <a:endParaRPr lang="uk-UA" b="1" dirty="0" smtClean="0"/>
          </a:p>
          <a:p>
            <a:pPr algn="ctr"/>
            <a:endParaRPr lang="uk-UA" b="1" dirty="0"/>
          </a:p>
          <a:p>
            <a:pPr algn="ctr"/>
            <a:endParaRPr lang="uk-UA" b="1" dirty="0" smtClean="0"/>
          </a:p>
          <a:p>
            <a:r>
              <a:rPr lang="uk-UA" sz="1200" dirty="0"/>
              <a:t>П</a:t>
            </a:r>
            <a:r>
              <a:rPr lang="uk-UA" sz="1200" dirty="0" smtClean="0"/>
              <a:t>ідрозділи ЗСУ вели стійку оборону на </a:t>
            </a:r>
            <a:br>
              <a:rPr lang="uk-UA" sz="1200" dirty="0" smtClean="0"/>
            </a:br>
            <a:r>
              <a:rPr lang="uk-UA" sz="1200" dirty="0" smtClean="0"/>
              <a:t>Авдіївському та </a:t>
            </a:r>
            <a:r>
              <a:rPr lang="uk-UA" sz="1200" dirty="0" err="1" smtClean="0"/>
              <a:t>Новопавлівському</a:t>
            </a:r>
            <a:r>
              <a:rPr lang="uk-UA" sz="1200" dirty="0" smtClean="0"/>
              <a:t> напрямках </a:t>
            </a:r>
            <a:br>
              <a:rPr lang="uk-UA" sz="1200" dirty="0" smtClean="0"/>
            </a:br>
            <a:r>
              <a:rPr lang="uk-UA" sz="1200" dirty="0" smtClean="0"/>
              <a:t>на заздалегідь підготовлених позиціях, </a:t>
            </a:r>
            <a:br>
              <a:rPr lang="uk-UA" sz="1200" dirty="0" smtClean="0"/>
            </a:br>
            <a:r>
              <a:rPr lang="uk-UA" sz="1200" dirty="0" smtClean="0"/>
              <a:t>допускаючи незначний відхід після втрати </a:t>
            </a:r>
            <a:br>
              <a:rPr lang="uk-UA" sz="1200" dirty="0" smtClean="0"/>
            </a:br>
            <a:r>
              <a:rPr lang="uk-UA" sz="1200" dirty="0" smtClean="0"/>
              <a:t>доцільності оборони певних опорних пунктів </a:t>
            </a:r>
            <a:br>
              <a:rPr lang="uk-UA" sz="1200" dirty="0" smtClean="0"/>
            </a:br>
            <a:r>
              <a:rPr lang="uk-UA" sz="1200" dirty="0" smtClean="0"/>
              <a:t>унаслідок їх повного руйнування противником</a:t>
            </a:r>
          </a:p>
        </p:txBody>
      </p:sp>
      <p:pic>
        <p:nvPicPr>
          <p:cNvPr id="7170" name="Picture 2" descr="C:\Users\Lesya\Desktop\24 лютого Ратнів\Авдії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842671"/>
            <a:ext cx="4699198" cy="2736304"/>
          </a:xfrm>
          <a:prstGeom prst="rect">
            <a:avLst/>
          </a:prstGeom>
          <a:noFill/>
        </p:spPr>
      </p:pic>
      <p:sp>
        <p:nvSpPr>
          <p:cNvPr id="1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ko-KR" b="1" dirty="0" err="1" smtClean="0">
                <a:solidFill>
                  <a:schemeClr val="accent2">
                    <a:lumMod val="75000"/>
                  </a:schemeClr>
                </a:solidFill>
              </a:rPr>
              <a:t>Друг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12"/>
          <p:cNvSpPr/>
          <p:nvPr/>
        </p:nvSpPr>
        <p:spPr>
          <a:xfrm>
            <a:off x="1187624" y="80290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Друга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травень–серпень 2022)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44" y="1142990"/>
            <a:ext cx="40691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 smtClean="0"/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Бої за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стрів Зміїний 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/>
              <a:t> </a:t>
            </a:r>
            <a:endParaRPr lang="uk-UA" sz="1400" dirty="0" smtClean="0"/>
          </a:p>
          <a:p>
            <a:r>
              <a:rPr lang="uk-UA" sz="1050" dirty="0" smtClean="0"/>
              <a:t>7</a:t>
            </a:r>
            <a:r>
              <a:rPr lang="uk-UA" sz="1200" dirty="0" smtClean="0"/>
              <a:t> травня ЗСУ за авіаційної підтримки і застосування</a:t>
            </a:r>
            <a:br>
              <a:rPr lang="uk-UA" sz="1200" dirty="0" smtClean="0"/>
            </a:br>
            <a:r>
              <a:rPr lang="uk-UA" sz="1200" dirty="0" smtClean="0"/>
              <a:t>десантних катерів штурмували острів Зміїний </a:t>
            </a:r>
            <a:endParaRPr lang="uk-UA" sz="1200" dirty="0"/>
          </a:p>
          <a:p>
            <a:r>
              <a:rPr lang="uk-UA" sz="1200" dirty="0" smtClean="0"/>
              <a:t> </a:t>
            </a:r>
          </a:p>
          <a:p>
            <a:r>
              <a:rPr lang="uk-UA" sz="1200" dirty="0"/>
              <a:t>17 </a:t>
            </a:r>
            <a:r>
              <a:rPr lang="uk-UA" sz="1200" dirty="0" smtClean="0"/>
              <a:t>червня наші сили потопили ворожий буксир</a:t>
            </a:r>
            <a:br>
              <a:rPr lang="uk-UA" sz="1200" dirty="0" smtClean="0"/>
            </a:br>
            <a:r>
              <a:rPr lang="uk-UA" sz="1200" dirty="0" smtClean="0"/>
              <a:t>«</a:t>
            </a:r>
            <a:r>
              <a:rPr lang="uk-UA" sz="1200" dirty="0" err="1" smtClean="0"/>
              <a:t>Васілій</a:t>
            </a:r>
            <a:r>
              <a:rPr lang="uk-UA" sz="1200" dirty="0" smtClean="0"/>
              <a:t> </a:t>
            </a:r>
            <a:r>
              <a:rPr lang="uk-UA" sz="1200" dirty="0" err="1" smtClean="0"/>
              <a:t>Бех</a:t>
            </a:r>
            <a:r>
              <a:rPr lang="uk-UA" sz="1200" dirty="0" smtClean="0"/>
              <a:t>», що підірвало боєздатність ворога</a:t>
            </a:r>
          </a:p>
          <a:p>
            <a:r>
              <a:rPr lang="uk-UA" sz="1200" dirty="0" smtClean="0"/>
              <a:t> </a:t>
            </a:r>
          </a:p>
          <a:p>
            <a:r>
              <a:rPr lang="uk-UA" sz="1200" dirty="0" smtClean="0"/>
              <a:t>За 20-30 червня ЗСУ завдавали масовані авіаційні </a:t>
            </a:r>
            <a:br>
              <a:rPr lang="uk-UA" sz="1200" dirty="0" smtClean="0"/>
            </a:br>
            <a:r>
              <a:rPr lang="uk-UA" sz="1200" dirty="0" smtClean="0"/>
              <a:t>та артилерійські удари, що змусило окупантів втекти</a:t>
            </a:r>
          </a:p>
          <a:p>
            <a:endParaRPr lang="uk-UA" sz="1200" dirty="0" smtClean="0"/>
          </a:p>
          <a:p>
            <a:r>
              <a:rPr lang="uk-UA" sz="1200" dirty="0" smtClean="0"/>
              <a:t>Завдяки цьому сили оборони захистили північно-</a:t>
            </a:r>
            <a:br>
              <a:rPr lang="uk-UA" sz="1200" dirty="0" smtClean="0"/>
            </a:br>
            <a:r>
              <a:rPr lang="uk-UA" sz="1200" dirty="0" smtClean="0"/>
              <a:t>західну частину Чорного моря, унеможливили висадку </a:t>
            </a:r>
          </a:p>
          <a:p>
            <a:r>
              <a:rPr lang="uk-UA" sz="1200" dirty="0" smtClean="0"/>
              <a:t>морського десанту в Одеській області, </a:t>
            </a:r>
          </a:p>
          <a:p>
            <a:r>
              <a:rPr lang="uk-UA" sz="1200" dirty="0" smtClean="0"/>
              <a:t>розблокували українські морські порти і </a:t>
            </a:r>
          </a:p>
          <a:p>
            <a:r>
              <a:rPr lang="uk-UA" sz="1200" dirty="0" smtClean="0"/>
              <a:t>забезпечили виконання «зернової угоди»</a:t>
            </a:r>
            <a:endParaRPr lang="uk-UA" sz="1200" dirty="0"/>
          </a:p>
        </p:txBody>
      </p:sp>
      <p:pic>
        <p:nvPicPr>
          <p:cNvPr id="8194" name="Picture 2" descr="C:\Users\Lesya\Desktop\24 лютого Ратнів\Змії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635646"/>
            <a:ext cx="4776734" cy="2695992"/>
          </a:xfrm>
          <a:prstGeom prst="rect">
            <a:avLst/>
          </a:prstGeom>
          <a:noFill/>
        </p:spPr>
      </p:pic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ko-KR" b="1" dirty="0" err="1" smtClean="0">
                <a:solidFill>
                  <a:schemeClr val="accent2">
                    <a:lumMod val="75000"/>
                  </a:schemeClr>
                </a:solidFill>
              </a:rPr>
              <a:t>Друг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12"/>
          <p:cNvSpPr/>
          <p:nvPr/>
        </p:nvSpPr>
        <p:spPr>
          <a:xfrm>
            <a:off x="1187624" y="80290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Друга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травень–серпень 2022)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11552" y="1635646"/>
            <a:ext cx="40324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Харківська наступальна операція </a:t>
            </a:r>
          </a:p>
          <a:p>
            <a:pPr algn="ctr"/>
            <a:r>
              <a:rPr lang="uk-UA" b="1" dirty="0" smtClean="0"/>
              <a:t> </a:t>
            </a:r>
          </a:p>
          <a:p>
            <a:r>
              <a:rPr lang="uk-UA" sz="1200" dirty="0" smtClean="0"/>
              <a:t>5–4 вересня – звільнення від російської окупації </a:t>
            </a:r>
            <a:br>
              <a:rPr lang="uk-UA" sz="1200" dirty="0" smtClean="0"/>
            </a:br>
            <a:r>
              <a:rPr lang="uk-UA" sz="1200" dirty="0" smtClean="0"/>
              <a:t>388 </a:t>
            </a:r>
            <a:r>
              <a:rPr lang="uk-UA" sz="1200" dirty="0"/>
              <a:t>населених </a:t>
            </a:r>
            <a:r>
              <a:rPr lang="uk-UA" sz="1200" dirty="0" smtClean="0"/>
              <a:t>пунктів Харківської області</a:t>
            </a:r>
            <a:br>
              <a:rPr lang="uk-UA" sz="1200" dirty="0" smtClean="0"/>
            </a:br>
            <a:r>
              <a:rPr lang="uk-UA" sz="1200" dirty="0" smtClean="0"/>
              <a:t>(зокрема, міста Ізюм, </a:t>
            </a:r>
            <a:r>
              <a:rPr lang="uk-UA" sz="1200" dirty="0" err="1" smtClean="0"/>
              <a:t>Балаклія</a:t>
            </a:r>
            <a:r>
              <a:rPr lang="uk-UA" sz="1200" dirty="0" smtClean="0"/>
              <a:t> та Куп’янськ) </a:t>
            </a:r>
          </a:p>
          <a:p>
            <a:endParaRPr lang="uk-UA" sz="1200" dirty="0" smtClean="0"/>
          </a:p>
          <a:p>
            <a:r>
              <a:rPr lang="uk-UA" sz="1200" dirty="0" smtClean="0"/>
              <a:t>21 вересня–13 жовтня – звільнення ще 99 населених пунктів</a:t>
            </a:r>
          </a:p>
          <a:p>
            <a:endParaRPr lang="uk-UA" sz="1200" dirty="0"/>
          </a:p>
          <a:p>
            <a:r>
              <a:rPr lang="uk-UA" sz="1200" dirty="0" smtClean="0"/>
              <a:t>від 21 жовтня – звільнення 7 пунктів, наступальні дії </a:t>
            </a:r>
            <a:br>
              <a:rPr lang="uk-UA" sz="1200" dirty="0" smtClean="0"/>
            </a:br>
            <a:r>
              <a:rPr lang="uk-UA" sz="1200" dirty="0" smtClean="0"/>
              <a:t>на </a:t>
            </a:r>
            <a:r>
              <a:rPr lang="uk-UA" sz="1200" dirty="0" err="1" smtClean="0"/>
              <a:t>Сватівському</a:t>
            </a:r>
            <a:r>
              <a:rPr lang="uk-UA" sz="1200" dirty="0" smtClean="0"/>
              <a:t> та </a:t>
            </a:r>
            <a:r>
              <a:rPr lang="uk-UA" sz="1200" dirty="0" err="1" smtClean="0"/>
              <a:t>Кремінському</a:t>
            </a:r>
            <a:r>
              <a:rPr lang="uk-UA" sz="1200" dirty="0" smtClean="0"/>
              <a:t> напрямках для </a:t>
            </a:r>
            <a:br>
              <a:rPr lang="uk-UA" sz="1200" dirty="0" smtClean="0"/>
            </a:br>
            <a:r>
              <a:rPr lang="uk-UA" sz="1200" dirty="0" smtClean="0"/>
              <a:t>виходу на рубіж Кремінна–Сватове</a:t>
            </a:r>
            <a:endParaRPr lang="uk-UA" sz="1200" dirty="0"/>
          </a:p>
        </p:txBody>
      </p:sp>
      <p:pic>
        <p:nvPicPr>
          <p:cNvPr id="9220" name="Picture 4" descr="C:\Users\Lesya\Desktop\24 лютого Ратнів\Харківщин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136" y="1552367"/>
            <a:ext cx="4143884" cy="2923892"/>
          </a:xfrm>
          <a:prstGeom prst="rect">
            <a:avLst/>
          </a:prstGeom>
          <a:noFill/>
        </p:spPr>
      </p:pic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ko-KR" b="1" dirty="0" err="1" smtClean="0">
                <a:solidFill>
                  <a:schemeClr val="accent2">
                    <a:lumMod val="75000"/>
                  </a:schemeClr>
                </a:solidFill>
              </a:rPr>
              <a:t>Треті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80290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</a:t>
            </a:r>
            <a:r>
              <a:rPr lang="uk-UA" b="1" dirty="0" err="1" smtClean="0"/>
              <a:t>тратегічна</a:t>
            </a:r>
            <a:r>
              <a:rPr lang="uk-UA" b="1" dirty="0" smtClean="0"/>
              <a:t> наступальна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вересень–грудень 2022)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48064" y="1689015"/>
            <a:ext cx="37079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Херсонська наступальна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операція</a:t>
            </a:r>
          </a:p>
          <a:p>
            <a:pPr algn="just"/>
            <a:endParaRPr lang="uk-UA" sz="1600" dirty="0" smtClean="0"/>
          </a:p>
          <a:p>
            <a:r>
              <a:rPr lang="uk-UA" sz="1200" dirty="0" smtClean="0"/>
              <a:t>29 серпня–23 вересня – звільнення 13 населених </a:t>
            </a:r>
            <a:br>
              <a:rPr lang="uk-UA" sz="1200" dirty="0" smtClean="0"/>
            </a:br>
            <a:r>
              <a:rPr lang="uk-UA" sz="1200" dirty="0" smtClean="0"/>
              <a:t>пунктів з виходом до кордону з Херсонською та </a:t>
            </a:r>
            <a:br>
              <a:rPr lang="uk-UA" sz="1200" dirty="0" smtClean="0"/>
            </a:br>
            <a:r>
              <a:rPr lang="uk-UA" sz="1200" dirty="0" smtClean="0"/>
              <a:t>Дніпропетровською областями, створення </a:t>
            </a:r>
            <a:br>
              <a:rPr lang="uk-UA" sz="1200" dirty="0" smtClean="0"/>
            </a:br>
            <a:r>
              <a:rPr lang="uk-UA" sz="1200" dirty="0" smtClean="0"/>
              <a:t>плацдарму на річці Інгулець у районі </a:t>
            </a:r>
            <a:r>
              <a:rPr lang="uk-UA" sz="1200" dirty="0" err="1" smtClean="0"/>
              <a:t>Білогірки</a:t>
            </a:r>
            <a:endParaRPr lang="uk-UA" sz="1200" dirty="0" smtClean="0"/>
          </a:p>
          <a:p>
            <a:endParaRPr lang="uk-UA" sz="1200" dirty="0"/>
          </a:p>
          <a:p>
            <a:r>
              <a:rPr lang="uk-UA" sz="1200" dirty="0" smtClean="0"/>
              <a:t>2–18 жовтня – звільнення 29 населених пунктів</a:t>
            </a:r>
          </a:p>
          <a:p>
            <a:endParaRPr lang="uk-UA" sz="1200" dirty="0" smtClean="0"/>
          </a:p>
          <a:p>
            <a:r>
              <a:rPr lang="uk-UA" sz="1200" dirty="0" smtClean="0"/>
              <a:t>8–12 листопад – звільнення 169 населених </a:t>
            </a:r>
            <a:br>
              <a:rPr lang="uk-UA" sz="1200" dirty="0" smtClean="0"/>
            </a:br>
            <a:r>
              <a:rPr lang="uk-UA" sz="1200" dirty="0" smtClean="0"/>
              <a:t>пунктів і вихід на правий берег річки Дніпро, </a:t>
            </a:r>
            <a:br>
              <a:rPr lang="uk-UA" sz="1200" dirty="0" smtClean="0"/>
            </a:br>
            <a:r>
              <a:rPr lang="uk-UA" sz="1200" dirty="0" smtClean="0"/>
              <a:t>звільнення міста Херсона</a:t>
            </a:r>
            <a:endParaRPr lang="uk-UA" sz="1200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ko-KR" b="1" dirty="0" err="1" smtClean="0">
                <a:solidFill>
                  <a:schemeClr val="accent2">
                    <a:lumMod val="75000"/>
                  </a:schemeClr>
                </a:solidFill>
              </a:rPr>
              <a:t>Треті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80290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</a:t>
            </a:r>
            <a:r>
              <a:rPr lang="uk-UA" b="1" dirty="0" err="1" smtClean="0"/>
              <a:t>тратегічна</a:t>
            </a:r>
            <a:r>
              <a:rPr lang="uk-UA" b="1" dirty="0" smtClean="0"/>
              <a:t> наступальна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вересень–грудень 2022) </a:t>
            </a:r>
            <a:endParaRPr lang="uk-UA" dirty="0"/>
          </a:p>
        </p:txBody>
      </p:sp>
      <p:pic>
        <p:nvPicPr>
          <p:cNvPr id="1026" name="Picture 2" descr="C:\Users\a.okhrimchuk\Desktop\_127608585_photo_2022-11-11_15-39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7654"/>
            <a:ext cx="4842118" cy="27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20072" y="1923678"/>
            <a:ext cx="33843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Оборона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Бахмута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/>
              <a:t> </a:t>
            </a:r>
            <a:endParaRPr lang="uk-UA" b="1" dirty="0" smtClean="0"/>
          </a:p>
          <a:p>
            <a:r>
              <a:rPr lang="en-US" sz="1200" dirty="0" smtClean="0"/>
              <a:t>4 </a:t>
            </a:r>
            <a:r>
              <a:rPr lang="uk-UA" sz="1200" dirty="0" smtClean="0"/>
              <a:t>місяці триває оборона міста </a:t>
            </a:r>
          </a:p>
          <a:p>
            <a:endParaRPr lang="uk-UA" sz="1200" dirty="0" smtClean="0"/>
          </a:p>
          <a:p>
            <a:r>
              <a:rPr lang="uk-UA" sz="1200" dirty="0" smtClean="0"/>
              <a:t>Залишилися не більше 7 тисяч мешканців </a:t>
            </a:r>
            <a:br>
              <a:rPr lang="uk-UA" sz="1200" dirty="0" smtClean="0"/>
            </a:br>
            <a:r>
              <a:rPr lang="uk-UA" sz="1200" dirty="0" smtClean="0"/>
              <a:t>із 100 тисяч</a:t>
            </a:r>
          </a:p>
          <a:p>
            <a:endParaRPr lang="uk-UA" sz="1200" dirty="0" smtClean="0"/>
          </a:p>
          <a:p>
            <a:r>
              <a:rPr lang="uk-UA" sz="1200" dirty="0" smtClean="0"/>
              <a:t>Для </a:t>
            </a:r>
            <a:r>
              <a:rPr lang="uk-UA" sz="1200" dirty="0"/>
              <a:t>РФ </a:t>
            </a:r>
            <a:r>
              <a:rPr lang="uk-UA" sz="1200" dirty="0" smtClean="0"/>
              <a:t>ослаблення тиску на </a:t>
            </a:r>
            <a:r>
              <a:rPr lang="uk-UA" sz="1200" dirty="0" err="1" smtClean="0"/>
              <a:t>Бахмут</a:t>
            </a:r>
            <a:r>
              <a:rPr lang="uk-UA" sz="1200" dirty="0" smtClean="0"/>
              <a:t> </a:t>
            </a:r>
            <a:br>
              <a:rPr lang="uk-UA" sz="1200" dirty="0" smtClean="0"/>
            </a:br>
            <a:r>
              <a:rPr lang="uk-UA" sz="1200" dirty="0" smtClean="0"/>
              <a:t>рівнозначне визнанню чергової поразки </a:t>
            </a:r>
            <a:br>
              <a:rPr lang="uk-UA" sz="1200" dirty="0" smtClean="0"/>
            </a:br>
            <a:r>
              <a:rPr lang="uk-UA" sz="1200" dirty="0" smtClean="0"/>
              <a:t>в намірі вийти на кордон Донецької області</a:t>
            </a:r>
            <a:endParaRPr lang="ru-RU" sz="1200" dirty="0" smtClean="0"/>
          </a:p>
          <a:p>
            <a:endParaRPr lang="uk-UA" sz="1200" dirty="0"/>
          </a:p>
          <a:p>
            <a:r>
              <a:rPr lang="uk-UA" sz="1200" dirty="0" smtClean="0"/>
              <a:t>Українські ЗСУ попри величезні втрати </a:t>
            </a:r>
            <a:br>
              <a:rPr lang="uk-UA" sz="1200" dirty="0" smtClean="0"/>
            </a:br>
            <a:r>
              <a:rPr lang="uk-UA" sz="1200" dirty="0" smtClean="0"/>
              <a:t>стримують противника, виснажуючи його </a:t>
            </a:r>
            <a:br>
              <a:rPr lang="uk-UA" sz="1200" dirty="0" smtClean="0"/>
            </a:br>
            <a:r>
              <a:rPr lang="uk-UA" sz="1200" dirty="0" smtClean="0"/>
              <a:t>ресурси </a:t>
            </a:r>
            <a:r>
              <a:rPr lang="ru-RU" sz="1200" dirty="0"/>
              <a:t>для </a:t>
            </a:r>
            <a:r>
              <a:rPr lang="ru-RU" sz="1200" dirty="0" err="1"/>
              <a:t>розширення</a:t>
            </a:r>
            <a:r>
              <a:rPr lang="ru-RU" sz="1200" dirty="0"/>
              <a:t> </a:t>
            </a:r>
            <a:r>
              <a:rPr lang="ru-RU" sz="1200" dirty="0" err="1" smtClean="0"/>
              <a:t>наступу</a:t>
            </a:r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/>
          </a:p>
        </p:txBody>
      </p:sp>
      <p:pic>
        <p:nvPicPr>
          <p:cNvPr id="11267" name="Picture 3" descr="C:\Users\Lesya\Desktop\24 лютого Ратнів\Бахмут\Бахму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9662"/>
            <a:ext cx="3531906" cy="3215997"/>
          </a:xfrm>
          <a:prstGeom prst="rect">
            <a:avLst/>
          </a:prstGeom>
          <a:noFill/>
        </p:spPr>
      </p:pic>
      <p:pic>
        <p:nvPicPr>
          <p:cNvPr id="1026" name="Picture 2" descr="C:\Users\Lesya\Desktop\24 лютого Ратнів\Тітов\319634719_5741726299227810_60128908369023541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9750">
            <a:off x="137582" y="360426"/>
            <a:ext cx="928662" cy="1312600"/>
          </a:xfrm>
          <a:prstGeom prst="rect">
            <a:avLst/>
          </a:prstGeom>
          <a:noFill/>
        </p:spPr>
      </p:pic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ko-KR" b="1" dirty="0" err="1" smtClean="0">
                <a:solidFill>
                  <a:schemeClr val="accent2">
                    <a:lumMod val="75000"/>
                  </a:schemeClr>
                </a:solidFill>
              </a:rPr>
              <a:t>Треті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80290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</a:t>
            </a:r>
            <a:r>
              <a:rPr lang="uk-UA" b="1" dirty="0" err="1" smtClean="0"/>
              <a:t>тратегічна</a:t>
            </a:r>
            <a:r>
              <a:rPr lang="uk-UA" b="1" dirty="0" smtClean="0"/>
              <a:t> наступальна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вересень–грудень 2022)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5811441" y="2526506"/>
            <a:ext cx="19966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900" dirty="0"/>
              <a:t>Терор проти мирного населення 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3000" y="435769"/>
            <a:ext cx="6858000" cy="432197"/>
          </a:xfrm>
        </p:spPr>
        <p:txBody>
          <a:bodyPr/>
          <a:lstStyle/>
          <a:p>
            <a:pPr>
              <a:defRPr/>
            </a:pP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Виміри гібридної війни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8" name="Прямоугольник 8"/>
          <p:cNvSpPr>
            <a:spLocks noChangeArrowheads="1"/>
          </p:cNvSpPr>
          <p:nvPr/>
        </p:nvSpPr>
        <p:spPr bwMode="auto">
          <a:xfrm>
            <a:off x="2212181" y="2477691"/>
            <a:ext cx="6960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900"/>
              <a:t>Воєнні дії</a:t>
            </a:r>
          </a:p>
        </p:txBody>
      </p:sp>
      <p:sp>
        <p:nvSpPr>
          <p:cNvPr id="21509" name="Прямоугольник 10"/>
          <p:cNvSpPr>
            <a:spLocks noChangeArrowheads="1"/>
          </p:cNvSpPr>
          <p:nvPr/>
        </p:nvSpPr>
        <p:spPr bwMode="auto">
          <a:xfrm>
            <a:off x="4065985" y="2483644"/>
            <a:ext cx="15120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900"/>
              <a:t>Убивства і мародерство</a:t>
            </a:r>
          </a:p>
        </p:txBody>
      </p:sp>
      <p:pic>
        <p:nvPicPr>
          <p:cNvPr id="21510" name="Picture 5" descr="C:\Users\Lesya\Desktop\24 лютого Ратнів\дит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667" y="2733675"/>
            <a:ext cx="1250156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 descr="C:\Users\Lesya\Desktop\24 лютого Ратнів\бу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66" y="1232297"/>
            <a:ext cx="177760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Прямоугольник 13"/>
          <p:cNvSpPr>
            <a:spLocks noChangeArrowheads="1"/>
          </p:cNvSpPr>
          <p:nvPr/>
        </p:nvSpPr>
        <p:spPr bwMode="auto">
          <a:xfrm>
            <a:off x="1568054" y="3915966"/>
            <a:ext cx="1935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900"/>
              <a:t>Депортації і викрадення людей </a:t>
            </a:r>
          </a:p>
          <a:p>
            <a:pPr algn="ctr"/>
            <a:r>
              <a:rPr lang="uk-UA" altLang="ru-RU" sz="900"/>
              <a:t>(особливо дітей)</a:t>
            </a:r>
          </a:p>
        </p:txBody>
      </p:sp>
      <p:sp>
        <p:nvSpPr>
          <p:cNvPr id="21513" name="Прямоугольник 14"/>
          <p:cNvSpPr>
            <a:spLocks noChangeArrowheads="1"/>
          </p:cNvSpPr>
          <p:nvPr/>
        </p:nvSpPr>
        <p:spPr bwMode="auto">
          <a:xfrm>
            <a:off x="6221016" y="3986213"/>
            <a:ext cx="13436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900" dirty="0" smtClean="0"/>
              <a:t>Інформаційна агресія</a:t>
            </a:r>
            <a:endParaRPr lang="uk-UA" altLang="ru-RU" sz="900" dirty="0"/>
          </a:p>
        </p:txBody>
      </p:sp>
      <p:pic>
        <p:nvPicPr>
          <p:cNvPr id="21514" name="Picture 8" descr="C:\Users\Lesya\Desktop\24 лютого Ратнів\пропаганд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50369"/>
            <a:ext cx="1864519" cy="93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9" descr="C:\Users\Lesya\Desktop\24 лютого Ратнів\лінія фронту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92" y="1232297"/>
            <a:ext cx="2250281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" descr="C:\Users\a.okhrimchuk\Desktop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92" y="2896791"/>
            <a:ext cx="1935956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Прямоугольник 15"/>
          <p:cNvSpPr>
            <a:spLocks noChangeArrowheads="1"/>
          </p:cNvSpPr>
          <p:nvPr/>
        </p:nvSpPr>
        <p:spPr bwMode="auto">
          <a:xfrm>
            <a:off x="4152900" y="3986213"/>
            <a:ext cx="138531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900"/>
              <a:t>Агресивна дипломатія</a:t>
            </a:r>
          </a:p>
        </p:txBody>
      </p:sp>
      <p:pic>
        <p:nvPicPr>
          <p:cNvPr id="21518" name="Picture 3" descr="C:\Users\a.okhrimchuk\Desktop\downlo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40" y="1188244"/>
            <a:ext cx="169187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7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97200" y="1941660"/>
            <a:ext cx="900000" cy="900000"/>
            <a:chOff x="3563888" y="1923678"/>
            <a:chExt cx="900000" cy="900000"/>
          </a:xfrm>
        </p:grpSpPr>
        <p:sp>
          <p:nvSpPr>
            <p:cNvPr id="4" name="Rectangle 3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5400000">
            <a:off x="4626684" y="1715733"/>
            <a:ext cx="1152000" cy="1152000"/>
            <a:chOff x="3563888" y="1923678"/>
            <a:chExt cx="900000" cy="900000"/>
          </a:xfrm>
        </p:grpSpPr>
        <p:sp>
          <p:nvSpPr>
            <p:cNvPr id="9" name="Rectangle 8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4626684" y="2980022"/>
            <a:ext cx="720000" cy="720000"/>
            <a:chOff x="3563888" y="1923678"/>
            <a:chExt cx="900000" cy="900000"/>
          </a:xfrm>
        </p:grpSpPr>
        <p:sp>
          <p:nvSpPr>
            <p:cNvPr id="12" name="Rectangle 11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ight Triangle 12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6200000">
            <a:off x="3507861" y="2980023"/>
            <a:ext cx="1008033" cy="1008033"/>
            <a:chOff x="3563888" y="1923678"/>
            <a:chExt cx="900000" cy="900000"/>
          </a:xfrm>
        </p:grpSpPr>
        <p:sp>
          <p:nvSpPr>
            <p:cNvPr id="15" name="Rectangle 14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25097" y="2386248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2AEB8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rgbClr val="32AEB8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3299" y="2346544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2AEB8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rgbClr val="32AEB8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5097" y="3074253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2AEB8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rgbClr val="32AEB8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8332" y="2995981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2AEB8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rgbClr val="32AEB8"/>
              </a:solidFill>
              <a:cs typeface="Arial" pitchFamily="34" charset="0"/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3730716" y="2078480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Rectangle 16"/>
          <p:cNvSpPr/>
          <p:nvPr/>
        </p:nvSpPr>
        <p:spPr>
          <a:xfrm rot="2700000">
            <a:off x="3706805" y="3459389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5233491" y="1896998"/>
            <a:ext cx="391466" cy="39473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13139" y="1978302"/>
            <a:ext cx="2686100" cy="494026"/>
            <a:chOff x="684727" y="3362835"/>
            <a:chExt cx="2178571" cy="494026"/>
          </a:xfrm>
        </p:grpSpPr>
        <p:sp>
          <p:nvSpPr>
            <p:cNvPr id="26" name="TextBox 25"/>
            <p:cNvSpPr txBox="1"/>
            <p:nvPr/>
          </p:nvSpPr>
          <p:spPr>
            <a:xfrm>
              <a:off x="684727" y="3579862"/>
              <a:ext cx="2178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b="1" dirty="0">
                <a:solidFill>
                  <a:srgbClr val="32AEB8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301" y="3250037"/>
            <a:ext cx="3024335" cy="565031"/>
            <a:chOff x="567921" y="3291830"/>
            <a:chExt cx="2452898" cy="565031"/>
          </a:xfrm>
        </p:grpSpPr>
        <p:sp>
          <p:nvSpPr>
            <p:cNvPr id="29" name="TextBox 28"/>
            <p:cNvSpPr txBox="1"/>
            <p:nvPr/>
          </p:nvSpPr>
          <p:spPr>
            <a:xfrm>
              <a:off x="567921" y="3579862"/>
              <a:ext cx="24528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3888" y="3291830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b="1" dirty="0">
                <a:solidFill>
                  <a:srgbClr val="32AEB8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14131" y="1768860"/>
            <a:ext cx="3143559" cy="524054"/>
            <a:chOff x="898521" y="3353175"/>
            <a:chExt cx="2173621" cy="524054"/>
          </a:xfrm>
        </p:grpSpPr>
        <p:sp>
          <p:nvSpPr>
            <p:cNvPr id="32" name="TextBox 31"/>
            <p:cNvSpPr txBox="1"/>
            <p:nvPr/>
          </p:nvSpPr>
          <p:spPr>
            <a:xfrm>
              <a:off x="898521" y="3600230"/>
              <a:ext cx="2173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8521" y="335317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600" b="1" dirty="0">
                <a:solidFill>
                  <a:srgbClr val="32AEB8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75925" y="3257279"/>
            <a:ext cx="2900532" cy="617127"/>
            <a:chOff x="594522" y="3249444"/>
            <a:chExt cx="2352487" cy="617127"/>
          </a:xfrm>
        </p:grpSpPr>
        <p:sp>
          <p:nvSpPr>
            <p:cNvPr id="35" name="TextBox 34"/>
            <p:cNvSpPr txBox="1"/>
            <p:nvPr/>
          </p:nvSpPr>
          <p:spPr>
            <a:xfrm>
              <a:off x="625509" y="3589572"/>
              <a:ext cx="2321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4522" y="3249444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rgbClr val="32AEB8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sp>
        <p:nvSpPr>
          <p:cNvPr id="37" name="Round Same Side Corner Rectangle 6">
            <a:extLst>
              <a:ext uri="{FF2B5EF4-FFF2-40B4-BE49-F238E27FC236}">
                <a16:creationId xmlns:a16="http://schemas.microsoft.com/office/drawing/2014/main" id="{DC0EE683-0E1E-924D-A9FD-240C25C514F0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3144653" y="3972543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Round Same Side Corner Rectangle 6">
            <a:extLst>
              <a:ext uri="{FF2B5EF4-FFF2-40B4-BE49-F238E27FC236}">
                <a16:creationId xmlns:a16="http://schemas.microsoft.com/office/drawing/2014/main" id="{4527D28C-A998-414D-89D3-D3D35C45EAD7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5081464" y="3269727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9" name="Picture 6" descr="C:\Users\Lesya\Desktop\24 лютого Ратнів\Тітов\ти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078" y="1153748"/>
            <a:ext cx="2857520" cy="1601667"/>
          </a:xfrm>
          <a:prstGeom prst="rect">
            <a:avLst/>
          </a:prstGeom>
          <a:noFill/>
        </p:spPr>
      </p:pic>
      <p:pic>
        <p:nvPicPr>
          <p:cNvPr id="41" name="Picture 4" descr="C:\Users\Lesya\Desktop\24 лютого Ратнів\волонтер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726" y="3074253"/>
            <a:ext cx="2955571" cy="1984388"/>
          </a:xfrm>
          <a:prstGeom prst="rect">
            <a:avLst/>
          </a:prstGeom>
          <a:noFill/>
        </p:spPr>
      </p:pic>
      <p:pic>
        <p:nvPicPr>
          <p:cNvPr id="42" name="Picture 3" descr="C:\Users\Lesya\Desktop\24 лютого Ратнів\воя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35" y="674952"/>
            <a:ext cx="3906334" cy="2071702"/>
          </a:xfrm>
          <a:prstGeom prst="rect">
            <a:avLst/>
          </a:prstGeom>
          <a:noFill/>
        </p:spPr>
      </p:pic>
      <p:sp>
        <p:nvSpPr>
          <p:cNvPr id="4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52536" y="123478"/>
            <a:ext cx="9577064" cy="576064"/>
          </a:xfrm>
        </p:spPr>
        <p:txBody>
          <a:bodyPr/>
          <a:lstStyle/>
          <a:p>
            <a:r>
              <a:rPr lang="uk-UA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Творимо історію. Наближаємо Перемогу</a:t>
            </a:r>
            <a:endParaRPr lang="ko-KR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a.okhrimchuk\Desktop\urok-bezpeky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 r="4758" b="3371"/>
          <a:stretch/>
        </p:blipFill>
        <p:spPr bwMode="auto">
          <a:xfrm>
            <a:off x="4693989" y="3049018"/>
            <a:ext cx="3789044" cy="21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378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2034" y="3357568"/>
            <a:ext cx="40719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dirty="0" smtClean="0"/>
              <a:t>- пісні, фільми</a:t>
            </a:r>
          </a:p>
          <a:p>
            <a:r>
              <a:rPr lang="uk-UA" sz="1700" dirty="0" smtClean="0"/>
              <a:t>- малюнки, плакати, </a:t>
            </a:r>
            <a:r>
              <a:rPr lang="uk-UA" sz="1700" dirty="0" err="1" smtClean="0"/>
              <a:t>меми</a:t>
            </a:r>
            <a:endParaRPr lang="uk-UA" sz="1700" dirty="0" smtClean="0"/>
          </a:p>
          <a:p>
            <a:r>
              <a:rPr lang="uk-UA" sz="1700" dirty="0" smtClean="0"/>
              <a:t>- зацікавленість історією України</a:t>
            </a:r>
          </a:p>
          <a:p>
            <a:r>
              <a:rPr lang="uk-UA" sz="1700" dirty="0" smtClean="0"/>
              <a:t>- відмова від російської мови</a:t>
            </a:r>
          </a:p>
          <a:p>
            <a:r>
              <a:rPr lang="uk-UA" sz="1700" dirty="0" smtClean="0"/>
              <a:t>- дерусифікація українського простору</a:t>
            </a:r>
          </a:p>
          <a:p>
            <a:r>
              <a:rPr lang="uk-UA" sz="1700" dirty="0" smtClean="0"/>
              <a:t>- зміна навчальних програм</a:t>
            </a:r>
            <a:endParaRPr lang="uk-UA" sz="1700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Перемога – справа кожного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Lesya\Desktop\24 лютого Ратнів\Тітов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20"/>
            <a:ext cx="3643338" cy="1158274"/>
          </a:xfrm>
          <a:prstGeom prst="rect">
            <a:avLst/>
          </a:prstGeom>
          <a:noFill/>
        </p:spPr>
      </p:pic>
      <p:pic>
        <p:nvPicPr>
          <p:cNvPr id="3076" name="Picture 4" descr="C:\Users\Lesya\Desktop\24 лютого Ратнів\ме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24"/>
            <a:ext cx="3265912" cy="25003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2857502"/>
            <a:ext cx="3929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Важливо все, що робить кожен з нас, </a:t>
            </a:r>
          </a:p>
          <a:p>
            <a:r>
              <a:rPr lang="uk-UA" sz="1600" dirty="0" smtClean="0"/>
              <a:t>головне – не опускати рук</a:t>
            </a:r>
          </a:p>
        </p:txBody>
      </p:sp>
      <p:pic>
        <p:nvPicPr>
          <p:cNvPr id="2050" name="Picture 2" descr="C:\Users\Lesya\Desktop\24 лютого Ратнів\Тітов\306914848_5478050145595428_44142110277690224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857238"/>
            <a:ext cx="3338515" cy="2343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зображення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8" descr="Нет описания фот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0" y="627534"/>
            <a:ext cx="2896577" cy="409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Нет описания фот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63" y="1382958"/>
            <a:ext cx="2362094" cy="33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Нет описания фото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20585" r="3693" b="28747"/>
          <a:stretch/>
        </p:blipFill>
        <p:spPr bwMode="auto">
          <a:xfrm>
            <a:off x="6050208" y="1411468"/>
            <a:ext cx="2817719" cy="22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3491880" y="51331"/>
            <a:ext cx="5460072" cy="10923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Ми – творці майбутнього.</a:t>
            </a:r>
          </a:p>
          <a:p>
            <a:pPr marL="0" indent="0">
              <a:buNone/>
            </a:pP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Відвоюємо. Відбудуємо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4"/>
          <p:cNvSpPr/>
          <p:nvPr/>
        </p:nvSpPr>
        <p:spPr>
          <a:xfrm>
            <a:off x="6045843" y="3782768"/>
            <a:ext cx="320384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Над </a:t>
            </a:r>
            <a:r>
              <a:rPr lang="ru-RU" sz="1100" dirty="0" err="1" smtClean="0"/>
              <a:t>презентацією</a:t>
            </a:r>
            <a:r>
              <a:rPr lang="ru-RU" sz="1100" dirty="0" smtClean="0"/>
              <a:t> </a:t>
            </a:r>
            <a:r>
              <a:rPr lang="ru-RU" sz="1100" dirty="0" err="1" smtClean="0"/>
              <a:t>працювали</a:t>
            </a:r>
            <a:r>
              <a:rPr lang="ru-RU" sz="1100" dirty="0" smtClean="0"/>
              <a:t> </a:t>
            </a:r>
            <a:r>
              <a:rPr lang="ru-RU" sz="1100" dirty="0" err="1" smtClean="0"/>
              <a:t>співробітниці</a:t>
            </a:r>
            <a:r>
              <a:rPr lang="ru-RU" sz="1100" dirty="0" smtClean="0"/>
              <a:t> </a:t>
            </a:r>
          </a:p>
          <a:p>
            <a:r>
              <a:rPr lang="ru-RU" sz="1100" dirty="0" err="1" smtClean="0"/>
              <a:t>Українського</a:t>
            </a:r>
            <a:r>
              <a:rPr lang="ru-RU" sz="1100" dirty="0" smtClean="0"/>
              <a:t> </a:t>
            </a:r>
            <a:r>
              <a:rPr lang="ru-RU" sz="1100" dirty="0" err="1" smtClean="0"/>
              <a:t>інситутуту</a:t>
            </a:r>
            <a:r>
              <a:rPr lang="ru-RU" sz="1100" dirty="0" smtClean="0"/>
              <a:t> </a:t>
            </a:r>
            <a:r>
              <a:rPr lang="ru-RU" sz="1100" dirty="0" err="1" smtClean="0"/>
              <a:t>національної</a:t>
            </a:r>
            <a:r>
              <a:rPr lang="ru-RU" sz="1100" dirty="0" smtClean="0"/>
              <a:t> </a:t>
            </a:r>
            <a:r>
              <a:rPr lang="ru-RU" sz="1100" dirty="0" err="1" smtClean="0"/>
              <a:t>пам’яті</a:t>
            </a:r>
            <a:r>
              <a:rPr lang="ru-RU" sz="1100" dirty="0" smtClean="0"/>
              <a:t>: </a:t>
            </a:r>
          </a:p>
          <a:p>
            <a:r>
              <a:rPr lang="ru-RU" sz="1100" b="1" dirty="0" smtClean="0"/>
              <a:t>Лариса </a:t>
            </a:r>
            <a:r>
              <a:rPr lang="ru-RU" sz="1100" b="1" dirty="0" err="1" smtClean="0"/>
              <a:t>Бондарук</a:t>
            </a:r>
            <a:r>
              <a:rPr lang="ru-RU" sz="1100" b="1" dirty="0" smtClean="0"/>
              <a:t>, </a:t>
            </a:r>
          </a:p>
          <a:p>
            <a:r>
              <a:rPr lang="ru-RU" sz="1100" b="1" dirty="0" err="1" smtClean="0"/>
              <a:t>Олена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Охрімчук</a:t>
            </a:r>
            <a:r>
              <a:rPr lang="ru-RU" sz="1100" b="1" dirty="0" smtClean="0"/>
              <a:t>, </a:t>
            </a:r>
          </a:p>
          <a:p>
            <a:r>
              <a:rPr lang="ru-RU" sz="1100" b="1" dirty="0" smtClean="0"/>
              <a:t>Ганна </a:t>
            </a:r>
            <a:r>
              <a:rPr lang="ru-RU" sz="1100" b="1" dirty="0" err="1" smtClean="0"/>
              <a:t>Байкєніч</a:t>
            </a:r>
            <a:endParaRPr lang="ru-RU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185133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782935" y="123478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77524" y="1249466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00065" y="2130959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00065" y="3024172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78556" y="3917305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17579" y="2241747"/>
            <a:ext cx="4426829" cy="585808"/>
            <a:chOff x="3817579" y="1347442"/>
            <a:chExt cx="4426829" cy="585808"/>
          </a:xfrm>
        </p:grpSpPr>
        <p:sp>
          <p:nvSpPr>
            <p:cNvPr id="37" name="TextBox 36"/>
            <p:cNvSpPr txBox="1"/>
            <p:nvPr/>
          </p:nvSpPr>
          <p:spPr>
            <a:xfrm>
              <a:off x="3817579" y="1347442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1840" y="1625473"/>
              <a:ext cx="4392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51840" y="3144858"/>
            <a:ext cx="4392568" cy="577002"/>
            <a:chOff x="3851840" y="1356248"/>
            <a:chExt cx="4392568" cy="577002"/>
          </a:xfrm>
        </p:grpSpPr>
        <p:sp>
          <p:nvSpPr>
            <p:cNvPr id="40" name="TextBox 3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840" y="1625473"/>
              <a:ext cx="4392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40943" y="3977875"/>
            <a:ext cx="4403464" cy="553827"/>
            <a:chOff x="3840943" y="1294960"/>
            <a:chExt cx="4403464" cy="553827"/>
          </a:xfrm>
        </p:grpSpPr>
        <p:sp>
          <p:nvSpPr>
            <p:cNvPr id="43" name="TextBox 42"/>
            <p:cNvSpPr txBox="1"/>
            <p:nvPr/>
          </p:nvSpPr>
          <p:spPr>
            <a:xfrm>
              <a:off x="3851840" y="1294960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40943" y="1571788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32" name="Text Placeholder 2"/>
          <p:cNvSpPr txBox="1">
            <a:spLocks/>
          </p:cNvSpPr>
          <p:nvPr/>
        </p:nvSpPr>
        <p:spPr>
          <a:xfrm>
            <a:off x="2647958" y="636558"/>
            <a:ext cx="3918340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altLang="ko-KR" sz="2400" b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Ключові повідомлення</a:t>
            </a:r>
            <a:endParaRPr lang="en-US" altLang="ko-KR" sz="2400" b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4048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24 лютого виповнюється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365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днів від початку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повномасштабного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вторгнення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РФ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 Україну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Freeform 53">
            <a:extLst>
              <a:ext uri="{FF2B5EF4-FFF2-40B4-BE49-F238E27FC236}">
                <a16:creationId xmlns:a16="http://schemas.microsoft.com/office/drawing/2014/main" id="{88999345-EF9E-4B68-8FFE-BC7999940C26}"/>
              </a:ext>
            </a:extLst>
          </p:cNvPr>
          <p:cNvSpPr/>
          <p:nvPr/>
        </p:nvSpPr>
        <p:spPr>
          <a:xfrm>
            <a:off x="3236079" y="1373955"/>
            <a:ext cx="488502" cy="52330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2879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Війна Росії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проти України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розпочалася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у 2014 році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з окупації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риму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Freeform 53">
            <a:extLst>
              <a:ext uri="{FF2B5EF4-FFF2-40B4-BE49-F238E27FC236}">
                <a16:creationId xmlns:a16="http://schemas.microsoft.com/office/drawing/2014/main" id="{88999345-EF9E-4B68-8FFE-BC7999940C26}"/>
              </a:ext>
            </a:extLst>
          </p:cNvPr>
          <p:cNvSpPr/>
          <p:nvPr/>
        </p:nvSpPr>
        <p:spPr>
          <a:xfrm>
            <a:off x="3236079" y="2241747"/>
            <a:ext cx="476992" cy="49842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39520" y="308330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З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бройною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агресією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Росія розв’язала першу в XXI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столітті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континентальну війну в Європі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підірвавши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систему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колективної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світової безпеки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88999345-EF9E-4B68-8FFE-BC7999940C26}"/>
              </a:ext>
            </a:extLst>
          </p:cNvPr>
          <p:cNvSpPr/>
          <p:nvPr/>
        </p:nvSpPr>
        <p:spPr>
          <a:xfrm>
            <a:off x="3224569" y="3152432"/>
            <a:ext cx="488502" cy="52330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840" y="397787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Метою російської агресії є не просто загарбання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територій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а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знищення нашої національної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ідентичності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геноцид українського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народу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Freeform 53">
            <a:extLst>
              <a:ext uri="{FF2B5EF4-FFF2-40B4-BE49-F238E27FC236}">
                <a16:creationId xmlns:a16="http://schemas.microsoft.com/office/drawing/2014/main" id="{88999345-EF9E-4B68-8FFE-BC7999940C26}"/>
              </a:ext>
            </a:extLst>
          </p:cNvPr>
          <p:cNvSpPr/>
          <p:nvPr/>
        </p:nvSpPr>
        <p:spPr>
          <a:xfrm>
            <a:off x="3213538" y="4038251"/>
            <a:ext cx="488502" cy="52330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Text Placeholder 1"/>
          <p:cNvSpPr txBox="1">
            <a:spLocks/>
          </p:cNvSpPr>
          <p:nvPr/>
        </p:nvSpPr>
        <p:spPr>
          <a:xfrm>
            <a:off x="1565044" y="83845"/>
            <a:ext cx="608416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9 років / 365 днів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45117" t="1868" r="6110" b="4800"/>
          <a:stretch/>
        </p:blipFill>
        <p:spPr>
          <a:xfrm>
            <a:off x="238815" y="1068606"/>
            <a:ext cx="2988313" cy="37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69448" y="1274677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69448" y="2169425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89013" y="3036289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09466" y="3925652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17579" y="2241747"/>
            <a:ext cx="4426829" cy="585808"/>
            <a:chOff x="3817579" y="1347442"/>
            <a:chExt cx="4426829" cy="585808"/>
          </a:xfrm>
        </p:grpSpPr>
        <p:sp>
          <p:nvSpPr>
            <p:cNvPr id="37" name="TextBox 36"/>
            <p:cNvSpPr txBox="1"/>
            <p:nvPr/>
          </p:nvSpPr>
          <p:spPr>
            <a:xfrm>
              <a:off x="3817579" y="1347442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1840" y="1625473"/>
              <a:ext cx="4392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51840" y="3144858"/>
            <a:ext cx="4392568" cy="577002"/>
            <a:chOff x="3851840" y="1356248"/>
            <a:chExt cx="4392568" cy="577002"/>
          </a:xfrm>
        </p:grpSpPr>
        <p:sp>
          <p:nvSpPr>
            <p:cNvPr id="40" name="TextBox 3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840" y="1625473"/>
              <a:ext cx="4392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40943" y="3977875"/>
            <a:ext cx="4403464" cy="553827"/>
            <a:chOff x="3840943" y="1294960"/>
            <a:chExt cx="4403464" cy="553827"/>
          </a:xfrm>
        </p:grpSpPr>
        <p:sp>
          <p:nvSpPr>
            <p:cNvPr id="43" name="TextBox 42"/>
            <p:cNvSpPr txBox="1"/>
            <p:nvPr/>
          </p:nvSpPr>
          <p:spPr>
            <a:xfrm>
              <a:off x="3851840" y="1294960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40943" y="1571788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817579" y="13740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/>
              <a:t>На тимчасово окупованих українських територіях 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b="1" dirty="0" smtClean="0"/>
              <a:t>росіяни </a:t>
            </a:r>
            <a:r>
              <a:rPr lang="uk-UA" sz="1400" b="1" dirty="0"/>
              <a:t>повторюють найгірші практики </a:t>
            </a:r>
            <a:r>
              <a:rPr lang="uk-UA" sz="1400" b="1" dirty="0" smtClean="0"/>
              <a:t>нацизму</a:t>
            </a:r>
            <a:endParaRPr lang="ru-RU" sz="1400" dirty="0"/>
          </a:p>
        </p:txBody>
      </p:sp>
      <p:sp>
        <p:nvSpPr>
          <p:cNvPr id="34" name="Freeform 53">
            <a:extLst>
              <a:ext uri="{FF2B5EF4-FFF2-40B4-BE49-F238E27FC236}">
                <a16:creationId xmlns:a16="http://schemas.microsoft.com/office/drawing/2014/main" id="{88999345-EF9E-4B68-8FFE-BC7999940C26}"/>
              </a:ext>
            </a:extLst>
          </p:cNvPr>
          <p:cNvSpPr/>
          <p:nvPr/>
        </p:nvSpPr>
        <p:spPr>
          <a:xfrm>
            <a:off x="3236079" y="1373955"/>
            <a:ext cx="488502" cy="52330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2879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b="1" dirty="0"/>
              <a:t>Звірства, воєнні злочини, зґвалтування</a:t>
            </a:r>
            <a:r>
              <a:rPr lang="uk-UA" sz="1400" dirty="0"/>
              <a:t>, вчинені 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російськими </a:t>
            </a:r>
            <a:r>
              <a:rPr lang="uk-UA" sz="1400" dirty="0"/>
              <a:t>загарбниками в Україні, </a:t>
            </a:r>
            <a:r>
              <a:rPr lang="uk-UA" sz="1400" b="1" dirty="0"/>
              <a:t>шокували світ</a:t>
            </a:r>
            <a:endParaRPr lang="ru-RU" sz="1400" b="1" dirty="0"/>
          </a:p>
        </p:txBody>
      </p:sp>
      <p:sp>
        <p:nvSpPr>
          <p:cNvPr id="45" name="Freeform 53">
            <a:extLst>
              <a:ext uri="{FF2B5EF4-FFF2-40B4-BE49-F238E27FC236}">
                <a16:creationId xmlns:a16="http://schemas.microsoft.com/office/drawing/2014/main" id="{88999345-EF9E-4B68-8FFE-BC7999940C26}"/>
              </a:ext>
            </a:extLst>
          </p:cNvPr>
          <p:cNvSpPr/>
          <p:nvPr/>
        </p:nvSpPr>
        <p:spPr>
          <a:xfrm>
            <a:off x="3236079" y="2241747"/>
            <a:ext cx="476992" cy="49842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3839520" y="308330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/>
              <a:t>Російська </a:t>
            </a:r>
            <a:r>
              <a:rPr lang="uk-UA" sz="1400" dirty="0"/>
              <a:t>держава-терорист вдається до </a:t>
            </a:r>
            <a:r>
              <a:rPr lang="uk-UA" sz="1400" b="1" dirty="0" smtClean="0"/>
              <a:t>обстрілів </a:t>
            </a:r>
            <a:r>
              <a:rPr lang="uk-UA" sz="1400" b="1" dirty="0"/>
              <a:t>українських міст та критичної </a:t>
            </a:r>
            <a:r>
              <a:rPr lang="uk-UA" sz="1400" b="1" dirty="0" smtClean="0"/>
              <a:t>інфраструктури</a:t>
            </a:r>
            <a:endParaRPr lang="ru-RU" sz="1400" dirty="0"/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88999345-EF9E-4B68-8FFE-BC7999940C26}"/>
              </a:ext>
            </a:extLst>
          </p:cNvPr>
          <p:cNvSpPr/>
          <p:nvPr/>
        </p:nvSpPr>
        <p:spPr>
          <a:xfrm>
            <a:off x="3224569" y="3152432"/>
            <a:ext cx="488502" cy="52330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851840" y="397787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/>
              <a:t>Більшість ракетних атак були націлені на цивільні 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об’єкти. Ворог хоче </a:t>
            </a:r>
            <a:r>
              <a:rPr lang="uk-UA" sz="1400" dirty="0"/>
              <a:t>спричинити в Україні гуманітарну катастрофу та суспільний хаос, знищити </a:t>
            </a:r>
            <a:r>
              <a:rPr lang="uk-UA" sz="1400" dirty="0" smtClean="0"/>
              <a:t>економіку</a:t>
            </a:r>
            <a:endParaRPr lang="ru-RU" sz="1400" dirty="0"/>
          </a:p>
        </p:txBody>
      </p:sp>
      <p:sp>
        <p:nvSpPr>
          <p:cNvPr id="47" name="Freeform 53">
            <a:extLst>
              <a:ext uri="{FF2B5EF4-FFF2-40B4-BE49-F238E27FC236}">
                <a16:creationId xmlns:a16="http://schemas.microsoft.com/office/drawing/2014/main" id="{88999345-EF9E-4B68-8FFE-BC7999940C26}"/>
              </a:ext>
            </a:extLst>
          </p:cNvPr>
          <p:cNvSpPr/>
          <p:nvPr/>
        </p:nvSpPr>
        <p:spPr>
          <a:xfrm>
            <a:off x="3213538" y="4038251"/>
            <a:ext cx="488502" cy="52330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 Placeholder 1"/>
          <p:cNvSpPr txBox="1">
            <a:spLocks/>
          </p:cNvSpPr>
          <p:nvPr/>
        </p:nvSpPr>
        <p:spPr>
          <a:xfrm>
            <a:off x="1565044" y="83845"/>
            <a:ext cx="608416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9 років / 365 днів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Кожен день - це біль і гордість&quot;: Нікіта Тітов про плакати, проєкції війни  і життя у Франківську | Кур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4" y="843558"/>
            <a:ext cx="3004955" cy="42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Placeholder 2"/>
          <p:cNvSpPr txBox="1">
            <a:spLocks/>
          </p:cNvSpPr>
          <p:nvPr/>
        </p:nvSpPr>
        <p:spPr>
          <a:xfrm>
            <a:off x="2647958" y="636558"/>
            <a:ext cx="3918340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altLang="ko-KR" sz="2400" b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Ключові повідомлення</a:t>
            </a:r>
            <a:endParaRPr lang="en-US" altLang="ko-KR" sz="2400" b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85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6440" y="926611"/>
            <a:ext cx="7325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Від 2014 року Україна бореться за суверенітет і соборність. </a:t>
            </a: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Саме тоді розпочалася війна</a:t>
            </a:r>
            <a:r>
              <a:rPr kumimoji="0" lang="uk-UA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РФ проти України.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Російський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агресор тимчасово окупував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окремі 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українс</a:t>
            </a:r>
            <a:r>
              <a:rPr lang="uk-UA" dirty="0" err="1" smtClean="0">
                <a:solidFill>
                  <a:prstClr val="black"/>
                </a:solidFill>
                <a:latin typeface="Arial"/>
              </a:rPr>
              <a:t>ькі</a:t>
            </a:r>
            <a:r>
              <a:rPr lang="uk-UA" dirty="0" smtClean="0">
                <a:solidFill>
                  <a:prstClr val="black"/>
                </a:solidFill>
                <a:latin typeface="Arial"/>
              </a:rPr>
              <a:t> регіони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Але всі вони обов’язково будуть звільнені. </a:t>
            </a: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Україна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переможе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ворога й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відновить </a:t>
            </a: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територіальну цілісність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Вистояли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– переможемо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!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3" y="3405439"/>
            <a:ext cx="38884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Ми не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здамося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і не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програємо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! 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Ми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підемо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кінця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. Ми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будемо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боротися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на морях,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будемо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битися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повітрі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ми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будемо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захищати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нашу землю, 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якою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б не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була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ціна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/>
              <a:cs typeface="+mn-cs"/>
            </a:endParaRPr>
          </a:p>
          <a:p>
            <a:pPr lvl="0" algn="r"/>
            <a:r>
              <a:rPr lang="ru-RU" sz="12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Володимир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12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Зеленський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, 8 </a:t>
            </a:r>
            <a:r>
              <a:rPr lang="ru-RU" sz="12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березня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 2022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0219" y="2594821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>
                <a:ln>
                  <a:noFill/>
                </a:ln>
                <a:solidFill>
                  <a:srgbClr val="A5B59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endParaRPr kumimoji="0" lang="ko-KR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A5B59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40660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Повномасштабний напад пришвидшив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консолідацію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української нації.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Національна єдність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стала основою успішного </a:t>
            </a: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спротиву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Наступ вдалося зупинити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спільними зусиллями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українців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030" name="Picture 6" descr="https://o.remove.bg/downloads/eafccbda-fcf1-435c-a747-897c832f675b/z28827121V_Wolodymyr-Zelenski-na-spotkaniu-z-Andrzejem-Duda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49" y="1381517"/>
            <a:ext cx="3028573" cy="201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0800000">
            <a:off x="7164288" y="3462004"/>
            <a:ext cx="797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endParaRPr kumimoji="0" lang="ko-KR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1763688" y="198256"/>
            <a:ext cx="608416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9 років / 365 днів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7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53670" y="2605366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>
                <a:ln>
                  <a:noFill/>
                </a:ln>
                <a:solidFill>
                  <a:srgbClr val="A5B59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endParaRPr kumimoji="0" lang="ko-KR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A5B59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352" y="3507854"/>
            <a:ext cx="4608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Російська держава й ідеологія 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рашизму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яку сповідує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російський політикум, офіційно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заперечують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існування українців як окремої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нації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0" y="3403027"/>
            <a:ext cx="38164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Україна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складалася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як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штучна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держава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ж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історичні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факти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Єдиним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справжнім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гарантом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українського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суверенітету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могла бути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Росія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Яка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і створила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Україну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i="1" dirty="0" err="1">
                <a:solidFill>
                  <a:schemeClr val="accent2">
                    <a:lumMod val="75000"/>
                  </a:schemeClr>
                </a:solidFill>
              </a:rPr>
              <a:t>Владімір</a:t>
            </a:r>
            <a:r>
              <a:rPr lang="uk-UA" sz="1400" b="1" i="1" dirty="0">
                <a:solidFill>
                  <a:schemeClr val="accent2">
                    <a:lumMod val="75000"/>
                  </a:schemeClr>
                </a:solidFill>
              </a:rPr>
              <a:t> Путін,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27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жовтня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2022</a:t>
            </a:r>
          </a:p>
        </p:txBody>
      </p:sp>
      <p:sp>
        <p:nvSpPr>
          <p:cNvPr id="10" name="TextBox 9"/>
          <p:cNvSpPr txBox="1"/>
          <p:nvPr/>
        </p:nvSpPr>
        <p:spPr>
          <a:xfrm rot="10800000">
            <a:off x="8069459" y="3507854"/>
            <a:ext cx="797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endParaRPr kumimoji="0" lang="ko-KR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Нет описания фото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6250" r="1064" b="22500"/>
          <a:stretch/>
        </p:blipFill>
        <p:spPr bwMode="auto">
          <a:xfrm>
            <a:off x="6994919" y="1169382"/>
            <a:ext cx="2149081" cy="22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3"/>
          <p:cNvSpPr/>
          <p:nvPr/>
        </p:nvSpPr>
        <p:spPr>
          <a:xfrm>
            <a:off x="308352" y="820532"/>
            <a:ext cx="70712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Arial"/>
              </a:rPr>
              <a:t>Останні 30 років </a:t>
            </a:r>
            <a:r>
              <a:rPr lang="uk-UA" b="1" dirty="0">
                <a:solidFill>
                  <a:prstClr val="black"/>
                </a:solidFill>
                <a:latin typeface="Arial"/>
              </a:rPr>
              <a:t>Російська Федерація цілеспрямовано </a:t>
            </a:r>
            <a:endParaRPr lang="uk-UA" b="1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 smtClean="0">
                <a:solidFill>
                  <a:prstClr val="black"/>
                </a:solidFill>
                <a:latin typeface="Arial"/>
              </a:rPr>
              <a:t>підживлювала </a:t>
            </a:r>
            <a:r>
              <a:rPr lang="uk-UA" b="1" dirty="0">
                <a:solidFill>
                  <a:prstClr val="black"/>
                </a:solidFill>
                <a:latin typeface="Arial"/>
              </a:rPr>
              <a:t>імперські амбіції</a:t>
            </a:r>
            <a:r>
              <a:rPr lang="uk-UA" dirty="0">
                <a:solidFill>
                  <a:prstClr val="black"/>
                </a:solidFill>
                <a:latin typeface="Arial"/>
              </a:rPr>
              <a:t>, що зазнали удару через </a:t>
            </a:r>
            <a:endParaRPr lang="uk-UA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solidFill>
                  <a:prstClr val="black"/>
                </a:solidFill>
                <a:latin typeface="Arial"/>
              </a:rPr>
              <a:t>розвал </a:t>
            </a:r>
            <a:r>
              <a:rPr lang="uk-UA" dirty="0">
                <a:solidFill>
                  <a:prstClr val="black"/>
                </a:solidFill>
                <a:latin typeface="Arial"/>
              </a:rPr>
              <a:t>Радянського Союзу, </a:t>
            </a:r>
            <a:r>
              <a:rPr lang="uk-UA" dirty="0" smtClean="0">
                <a:solidFill>
                  <a:prstClr val="black"/>
                </a:solidFill>
                <a:latin typeface="Arial"/>
              </a:rPr>
              <a:t>й </a:t>
            </a:r>
            <a:r>
              <a:rPr lang="uk-UA" dirty="0">
                <a:solidFill>
                  <a:prstClr val="black"/>
                </a:solidFill>
                <a:latin typeface="Arial"/>
              </a:rPr>
              <a:t>відпрацьовувала методи </a:t>
            </a:r>
            <a:endParaRPr lang="uk-UA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solidFill>
                  <a:prstClr val="black"/>
                </a:solidFill>
                <a:latin typeface="Arial"/>
              </a:rPr>
              <a:t>відновлення </a:t>
            </a:r>
            <a:r>
              <a:rPr lang="uk-UA" dirty="0">
                <a:solidFill>
                  <a:prstClr val="black"/>
                </a:solidFill>
                <a:latin typeface="Arial"/>
              </a:rPr>
              <a:t>імперського </a:t>
            </a:r>
            <a:r>
              <a:rPr lang="uk-UA" dirty="0" err="1">
                <a:solidFill>
                  <a:prstClr val="black"/>
                </a:solidFill>
                <a:latin typeface="Arial"/>
              </a:rPr>
              <a:t>проєкту</a:t>
            </a:r>
            <a:r>
              <a:rPr lang="uk-UA" dirty="0">
                <a:solidFill>
                  <a:prstClr val="black"/>
                </a:solidFill>
                <a:latin typeface="Arial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Arial"/>
              </a:rPr>
              <a:t>Проводила військові спецоперації під різними назвами – </a:t>
            </a:r>
            <a:endParaRPr lang="uk-UA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solidFill>
                  <a:prstClr val="black"/>
                </a:solidFill>
                <a:latin typeface="Arial"/>
              </a:rPr>
              <a:t>«внутрішній громадянський </a:t>
            </a:r>
            <a:r>
              <a:rPr lang="uk-UA" dirty="0">
                <a:solidFill>
                  <a:prstClr val="black"/>
                </a:solidFill>
                <a:latin typeface="Arial"/>
              </a:rPr>
              <a:t>конфлікт», «інтернаціональна </a:t>
            </a:r>
            <a:endParaRPr lang="uk-UA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solidFill>
                  <a:prstClr val="black"/>
                </a:solidFill>
                <a:latin typeface="Arial"/>
              </a:rPr>
              <a:t>допомога</a:t>
            </a:r>
            <a:r>
              <a:rPr lang="uk-UA" dirty="0">
                <a:solidFill>
                  <a:prstClr val="black"/>
                </a:solidFill>
                <a:latin typeface="Arial"/>
              </a:rPr>
              <a:t>», </a:t>
            </a:r>
            <a:r>
              <a:rPr lang="uk-UA" dirty="0" smtClean="0">
                <a:solidFill>
                  <a:prstClr val="black"/>
                </a:solidFill>
                <a:latin typeface="Arial"/>
              </a:rPr>
              <a:t>«</a:t>
            </a:r>
            <a:r>
              <a:rPr lang="uk-UA" dirty="0">
                <a:solidFill>
                  <a:prstClr val="black"/>
                </a:solidFill>
                <a:latin typeface="Arial"/>
              </a:rPr>
              <a:t>операція з повернення </a:t>
            </a:r>
            <a:r>
              <a:rPr lang="uk-UA" dirty="0" smtClean="0">
                <a:solidFill>
                  <a:prstClr val="black"/>
                </a:solidFill>
                <a:latin typeface="Arial"/>
              </a:rPr>
              <a:t>до </a:t>
            </a:r>
            <a:r>
              <a:rPr lang="uk-UA" dirty="0">
                <a:solidFill>
                  <a:prstClr val="black"/>
                </a:solidFill>
                <a:latin typeface="Arial"/>
              </a:rPr>
              <a:t>складу Росії», «СВО»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547664" y="121623"/>
            <a:ext cx="608416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9 років / 365 днів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288990"/>
            <a:ext cx="6329007" cy="576064"/>
          </a:xfrm>
        </p:spPr>
        <p:txBody>
          <a:bodyPr/>
          <a:lstStyle/>
          <a:p>
            <a:endParaRPr lang="ru-RU" sz="3200" b="1" dirty="0"/>
          </a:p>
          <a:p>
            <a:endParaRPr lang="ko-KR" alt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782935" y="123478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7" y="410339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400" dirty="0" smtClean="0"/>
          </a:p>
          <a:p>
            <a:pPr algn="ctr"/>
            <a:r>
              <a:rPr lang="uk-UA" sz="1400" dirty="0"/>
              <a:t>Україна ефективно стримує </a:t>
            </a:r>
            <a:r>
              <a:rPr lang="uk-UA" sz="1400" dirty="0" smtClean="0"/>
              <a:t>ворога завдяки успіхам на </a:t>
            </a:r>
            <a:r>
              <a:rPr lang="uk-UA" sz="1400" dirty="0"/>
              <a:t>військовому, 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дипломатичному</a:t>
            </a:r>
            <a:r>
              <a:rPr lang="uk-UA" sz="1400" dirty="0"/>
              <a:t>, </a:t>
            </a:r>
            <a:r>
              <a:rPr lang="uk-UA" sz="1400" dirty="0" smtClean="0"/>
              <a:t>інформаційному </a:t>
            </a:r>
            <a:r>
              <a:rPr lang="uk-UA" sz="1400" dirty="0"/>
              <a:t>фронтах, а </a:t>
            </a:r>
            <a:r>
              <a:rPr lang="uk-UA" sz="1400" dirty="0" smtClean="0"/>
              <a:t>також міжнародній допомозі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2050" name="Picture 2" descr="Нет описания фото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t="27525" r="15951" b="38070"/>
          <a:stretch/>
        </p:blipFill>
        <p:spPr bwMode="auto">
          <a:xfrm>
            <a:off x="3385738" y="1037392"/>
            <a:ext cx="2372523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кутник 3"/>
          <p:cNvSpPr/>
          <p:nvPr/>
        </p:nvSpPr>
        <p:spPr>
          <a:xfrm>
            <a:off x="2159731" y="2859782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i="1" dirty="0"/>
              <a:t>Українці вистояли й довели свою </a:t>
            </a:r>
          </a:p>
          <a:p>
            <a:pPr algn="ctr"/>
            <a:r>
              <a:rPr lang="uk-UA" sz="1600" b="1" i="1" dirty="0"/>
              <a:t>спроможність перемагати російську </a:t>
            </a:r>
            <a:br>
              <a:rPr lang="uk-UA" sz="1600" b="1" i="1" dirty="0"/>
            </a:br>
            <a:r>
              <a:rPr lang="uk-UA" sz="1600" b="1" i="1" dirty="0"/>
              <a:t>військову агресію. У лютому 2022 року </a:t>
            </a:r>
          </a:p>
          <a:p>
            <a:pPr algn="ctr"/>
            <a:r>
              <a:rPr lang="uk-UA" sz="1600" b="1" i="1" dirty="0"/>
              <a:t>чимало політиків на Заході були переконані, що ми не </a:t>
            </a:r>
            <a:r>
              <a:rPr lang="uk-UA" sz="1600" b="1" i="1" dirty="0" err="1"/>
              <a:t>вистоїмо</a:t>
            </a:r>
            <a:r>
              <a:rPr lang="uk-UA" sz="1600" b="1" i="1" dirty="0"/>
              <a:t> проти цієї навали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529915" y="194792"/>
            <a:ext cx="608416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9 років / 365 днів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1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03648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багатотисячний мітинг біля ВР АРК </a:t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проти російської окупації </a:t>
            </a:r>
            <a:endParaRPr lang="ko-KR" alt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rapezoid 18"/>
          <p:cNvSpPr/>
          <p:nvPr/>
        </p:nvSpPr>
        <p:spPr>
          <a:xfrm rot="5400000">
            <a:off x="4636251" y="1843661"/>
            <a:ext cx="2823826" cy="2088231"/>
          </a:xfrm>
          <a:prstGeom prst="trapezoid">
            <a:avLst>
              <a:gd name="adj" fmla="val 72234"/>
            </a:avLst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252520" cy="648072"/>
          </a:xfrm>
        </p:spPr>
        <p:txBody>
          <a:bodyPr/>
          <a:lstStyle/>
          <a:p>
            <a:r>
              <a:rPr lang="uk-UA" sz="3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День спротиву окупації 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АР </a:t>
            </a:r>
            <a:r>
              <a:rPr lang="uk-UA" sz="3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Крим і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Севастополя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1681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З Новоросійська до Севастополя </a:t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вирушили кораблі РФ із </a:t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«зеленими чоловічками»</a:t>
            </a:r>
            <a:endParaRPr lang="ko-KR" alt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155615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егулярні </a:t>
            </a:r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військові формування РФ </a:t>
            </a: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захопили будівлі ВРК та уряду </a:t>
            </a:r>
            <a:endParaRPr lang="ko-KR" alt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07582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ВРК «проголосувала» </a:t>
            </a:r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референдум, </a:t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ЗС РФ захопили аеропорти Бельбек і </a:t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Сімферополь, в’їзди до Криму </a:t>
            </a:r>
            <a:endParaRPr lang="ko-KR" alt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59549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ідбувся </a:t>
            </a:r>
            <a:r>
              <a:rPr lang="uk-UA" sz="1000" b="1" dirty="0" err="1">
                <a:solidFill>
                  <a:schemeClr val="accent1">
                    <a:lumMod val="50000"/>
                  </a:schemeClr>
                </a:solidFill>
              </a:rPr>
              <a:t>псевдореферендум</a:t>
            </a:r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 про </a:t>
            </a: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статус </a:t>
            </a:r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Криму</a:t>
            </a:r>
            <a:endParaRPr lang="ko-KR" alt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308304" y="2193450"/>
            <a:ext cx="1224136" cy="12241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88224" y="1868955"/>
            <a:ext cx="2304256" cy="936563"/>
            <a:chOff x="803640" y="3362835"/>
            <a:chExt cx="2059657" cy="647367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776188"/>
              <a:ext cx="2059657" cy="23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55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690633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1442600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2194567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2946534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3698501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95215" y="1507630"/>
            <a:ext cx="65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24.02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07895" y="1500031"/>
            <a:ext cx="73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26.02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4" name="Freeform 108">
            <a:extLst>
              <a:ext uri="{FF2B5EF4-FFF2-40B4-BE49-F238E27FC236}">
                <a16:creationId xmlns:a16="http://schemas.microsoft.com/office/drawing/2014/main" id="{9A349615-FCA2-E54F-BE7D-04D75C67133E}"/>
              </a:ext>
            </a:extLst>
          </p:cNvPr>
          <p:cNvSpPr/>
          <p:nvPr/>
        </p:nvSpPr>
        <p:spPr>
          <a:xfrm>
            <a:off x="7620191" y="2483977"/>
            <a:ext cx="600361" cy="704538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Rounded Rectangle 3"/>
          <p:cNvSpPr/>
          <p:nvPr/>
        </p:nvSpPr>
        <p:spPr>
          <a:xfrm>
            <a:off x="4427984" y="1445644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Захоплено український морський </a:t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тральник </a:t>
            </a:r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«Черкаси</a:t>
            </a: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». АР </a:t>
            </a:r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Крим і </a:t>
            </a: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Севастополь окуповані ЗС Росії</a:t>
            </a:r>
            <a:endParaRPr lang="ko-KR" alt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34462" y="1507630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9149" y="1530397"/>
            <a:ext cx="65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27.02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1116" y="1561586"/>
            <a:ext cx="65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28.02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03083" y="1569185"/>
            <a:ext cx="65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16.03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74757" y="1560507"/>
            <a:ext cx="65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25.03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5122" name="Picture 2" descr="https://www.vin.gov.ua/images/all-news/02-2021/26/Image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27" y="132935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61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sya\Desktop\24 лютого Ратнів\Оленівка\305305500_5451291371604639_881759007318541087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15888"/>
            <a:ext cx="2190667" cy="3096359"/>
          </a:xfrm>
          <a:prstGeom prst="rect">
            <a:avLst/>
          </a:prstGeom>
          <a:noFill/>
        </p:spPr>
      </p:pic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93851" y="170912"/>
            <a:ext cx="4320480" cy="576064"/>
          </a:xfrm>
        </p:spPr>
        <p:txBody>
          <a:bodyPr/>
          <a:lstStyle/>
          <a:p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Чому Україна?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961385"/>
            <a:ext cx="73777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err="1"/>
              <a:t>Відновлення</a:t>
            </a:r>
            <a:r>
              <a:rPr lang="ru-RU" sz="1400" dirty="0"/>
              <a:t> </a:t>
            </a:r>
            <a:r>
              <a:rPr lang="ru-RU" sz="1400" dirty="0" err="1"/>
              <a:t>незалежності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 в</a:t>
            </a:r>
            <a:r>
              <a:rPr lang="ru-RU" sz="1400" dirty="0" smtClean="0"/>
              <a:t> </a:t>
            </a:r>
            <a:r>
              <a:rPr lang="ru-RU" sz="1400" dirty="0"/>
              <a:t>1991 </a:t>
            </a:r>
            <a:r>
              <a:rPr lang="ru-RU" sz="1400" dirty="0" err="1"/>
              <a:t>році</a:t>
            </a:r>
            <a:r>
              <a:rPr lang="ru-RU" sz="1400" dirty="0"/>
              <a:t> стало </a:t>
            </a:r>
            <a:r>
              <a:rPr lang="ru-RU" sz="1400" dirty="0" smtClean="0"/>
              <a:t>шоком </a:t>
            </a:r>
            <a:r>
              <a:rPr lang="ru-RU" sz="1400" dirty="0"/>
              <a:t>для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російських</a:t>
            </a:r>
            <a:r>
              <a:rPr lang="ru-RU" sz="1400" dirty="0" smtClean="0"/>
              <a:t> </a:t>
            </a:r>
          </a:p>
          <a:p>
            <a:pPr algn="r"/>
            <a:r>
              <a:rPr lang="ru-RU" sz="1400" dirty="0" err="1" smtClean="0"/>
              <a:t>еліт</a:t>
            </a:r>
            <a:r>
              <a:rPr lang="ru-RU" sz="1400" dirty="0" smtClean="0"/>
              <a:t> </a:t>
            </a:r>
            <a:r>
              <a:rPr lang="ru-RU" sz="1400" dirty="0"/>
              <a:t>та </a:t>
            </a:r>
            <a:r>
              <a:rPr lang="ru-RU" sz="1400" dirty="0" err="1"/>
              <a:t>російських</a:t>
            </a:r>
            <a:r>
              <a:rPr lang="ru-RU" sz="1400" dirty="0"/>
              <a:t> </a:t>
            </a:r>
            <a:r>
              <a:rPr lang="ru-RU" sz="1400" dirty="0" err="1"/>
              <a:t>обивателів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продовжували</a:t>
            </a:r>
            <a:r>
              <a:rPr lang="ru-RU" sz="1400" dirty="0"/>
              <a:t> </a:t>
            </a:r>
            <a:r>
              <a:rPr lang="ru-RU" sz="1400" dirty="0" err="1" smtClean="0"/>
              <a:t>марити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імперською</a:t>
            </a:r>
            <a:r>
              <a:rPr lang="ru-RU" sz="1400" dirty="0" smtClean="0"/>
              <a:t> </a:t>
            </a:r>
            <a:r>
              <a:rPr lang="ru-RU" sz="1400" dirty="0" err="1" smtClean="0"/>
              <a:t>величчю</a:t>
            </a:r>
            <a:r>
              <a:rPr lang="ru-RU" sz="1400" dirty="0"/>
              <a:t>. </a:t>
            </a:r>
            <a:endParaRPr lang="ru-RU" sz="1400" dirty="0" smtClean="0"/>
          </a:p>
          <a:p>
            <a:pPr algn="r"/>
            <a:r>
              <a:rPr lang="ru-RU" sz="1400" dirty="0" err="1" smtClean="0"/>
              <a:t>Їхньою</a:t>
            </a:r>
            <a:r>
              <a:rPr lang="ru-RU" sz="1400" dirty="0" smtClean="0"/>
              <a:t> </a:t>
            </a:r>
            <a:r>
              <a:rPr lang="ru-RU" sz="1400" dirty="0" err="1"/>
              <a:t>мрією</a:t>
            </a:r>
            <a:r>
              <a:rPr lang="ru-RU" sz="1400" dirty="0"/>
              <a:t> </a:t>
            </a:r>
            <a:r>
              <a:rPr lang="ru-RU" sz="1400" dirty="0" smtClean="0"/>
              <a:t>є </a:t>
            </a:r>
            <a:r>
              <a:rPr lang="ru-RU" sz="1400" dirty="0" err="1"/>
              <a:t>відновлення</a:t>
            </a:r>
            <a:r>
              <a:rPr lang="ru-RU" sz="1400" dirty="0"/>
              <a:t> </a:t>
            </a:r>
            <a:r>
              <a:rPr lang="ru-RU" sz="1400" dirty="0" err="1"/>
              <a:t>імперії</a:t>
            </a:r>
            <a:r>
              <a:rPr lang="ru-RU" sz="1400" dirty="0"/>
              <a:t> у </a:t>
            </a:r>
            <a:r>
              <a:rPr lang="ru-RU" sz="1400" dirty="0" smtClean="0"/>
              <a:t>будь-</a:t>
            </a:r>
            <a:r>
              <a:rPr lang="ru-RU" sz="1400" dirty="0" err="1" smtClean="0"/>
              <a:t>якій</a:t>
            </a:r>
            <a:r>
              <a:rPr lang="ru-RU" sz="1400" dirty="0" smtClean="0"/>
              <a:t> </a:t>
            </a:r>
            <a:r>
              <a:rPr lang="ru-RU" sz="1400" dirty="0" err="1"/>
              <a:t>формі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1174" y="914458"/>
            <a:ext cx="5813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Arial"/>
              </a:rPr>
              <a:t>Якщо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Москва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поверне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собі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контроль над </a:t>
            </a:r>
            <a:endParaRPr lang="ru-RU" dirty="0" smtClean="0">
              <a:solidFill>
                <a:prstClr val="black"/>
              </a:solidFill>
              <a:latin typeface="Arial"/>
            </a:endParaRPr>
          </a:p>
          <a:p>
            <a:r>
              <a:rPr lang="ru-RU" dirty="0" err="1" smtClean="0">
                <a:solidFill>
                  <a:prstClr val="black"/>
                </a:solidFill>
                <a:latin typeface="Arial"/>
              </a:rPr>
              <a:t>Україною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/>
              </a:rPr>
              <a:t>з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її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52-мільйонним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населенням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і </a:t>
            </a:r>
            <a:endParaRPr lang="ru-RU" dirty="0" smtClean="0">
              <a:solidFill>
                <a:prstClr val="black"/>
              </a:solidFill>
              <a:latin typeface="Arial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Arial"/>
              </a:rPr>
              <a:t>великими </a:t>
            </a:r>
            <a:r>
              <a:rPr lang="ru-RU" dirty="0">
                <a:solidFill>
                  <a:prstClr val="black"/>
                </a:solidFill>
                <a:latin typeface="Arial"/>
              </a:rPr>
              <a:t>ресурсами, а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також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виходом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до </a:t>
            </a:r>
            <a:endParaRPr lang="ru-RU" dirty="0" smtClean="0">
              <a:solidFill>
                <a:prstClr val="black"/>
              </a:solidFill>
              <a:latin typeface="Arial"/>
            </a:endParaRPr>
          </a:p>
          <a:p>
            <a:r>
              <a:rPr lang="ru-RU" dirty="0" err="1" smtClean="0">
                <a:solidFill>
                  <a:prstClr val="black"/>
                </a:solidFill>
                <a:latin typeface="Arial"/>
              </a:rPr>
              <a:t>Чорного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/>
              </a:rPr>
              <a:t>моря, то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Росія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автоматично </a:t>
            </a:r>
            <a:r>
              <a:rPr lang="ru-RU" dirty="0" err="1" smtClean="0">
                <a:solidFill>
                  <a:prstClr val="black"/>
                </a:solidFill>
                <a:latin typeface="Arial"/>
              </a:rPr>
              <a:t>знову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 </a:t>
            </a:r>
          </a:p>
          <a:p>
            <a:r>
              <a:rPr lang="ru-RU" dirty="0" err="1" smtClean="0">
                <a:solidFill>
                  <a:prstClr val="black"/>
                </a:solidFill>
                <a:latin typeface="Arial"/>
              </a:rPr>
              <a:t>отримає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можливість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перетворитися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в </a:t>
            </a:r>
            <a:r>
              <a:rPr lang="ru-RU" dirty="0" err="1" smtClean="0">
                <a:solidFill>
                  <a:prstClr val="black"/>
                </a:solidFill>
                <a:latin typeface="Arial"/>
              </a:rPr>
              <a:t>потужну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 </a:t>
            </a:r>
          </a:p>
          <a:p>
            <a:r>
              <a:rPr lang="ru-RU" dirty="0" err="1" smtClean="0">
                <a:solidFill>
                  <a:prstClr val="black"/>
                </a:solidFill>
                <a:latin typeface="Arial"/>
              </a:rPr>
              <a:t>імперську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/>
              </a:rPr>
              <a:t>державу, </a:t>
            </a:r>
            <a:r>
              <a:rPr lang="ru-RU" dirty="0" err="1" smtClean="0">
                <a:solidFill>
                  <a:prstClr val="black"/>
                </a:solidFill>
                <a:latin typeface="Arial"/>
              </a:rPr>
              <a:t>що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розкинулася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Європі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і в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Азії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707" y="201415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9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>
            <a:off x="5857656" y="1185222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9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67834" y="2668784"/>
            <a:ext cx="32551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err="1"/>
              <a:t>Збігнєв</a:t>
            </a:r>
            <a:r>
              <a:rPr lang="ru-RU" sz="1050" dirty="0"/>
              <a:t> </a:t>
            </a:r>
            <a:r>
              <a:rPr lang="ru-RU" sz="1050" dirty="0" err="1"/>
              <a:t>Бжезинський</a:t>
            </a:r>
            <a:r>
              <a:rPr lang="ru-RU" sz="1050" dirty="0"/>
              <a:t>, </a:t>
            </a:r>
            <a:r>
              <a:rPr lang="ru-RU" sz="1050" dirty="0" smtClean="0"/>
              <a:t>«</a:t>
            </a:r>
            <a:r>
              <a:rPr lang="ru-RU" sz="1050" dirty="0"/>
              <a:t>Велика </a:t>
            </a:r>
            <a:r>
              <a:rPr lang="ru-RU" sz="1050" dirty="0" err="1"/>
              <a:t>шахівниця</a:t>
            </a:r>
            <a:r>
              <a:rPr lang="ru-RU" sz="1050" dirty="0"/>
              <a:t>», 1997 </a:t>
            </a:r>
          </a:p>
        </p:txBody>
      </p:sp>
    </p:spTree>
    <p:extLst>
      <p:ext uri="{BB962C8B-B14F-4D97-AF65-F5344CB8AC3E}">
        <p14:creationId xmlns:p14="http://schemas.microsoft.com/office/powerpoint/2010/main" val="691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17732</TotalTime>
  <Words>941</Words>
  <Application>Microsoft Office PowerPoint</Application>
  <PresentationFormat>Екран (16:9)</PresentationFormat>
  <Paragraphs>294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28</vt:i4>
      </vt:variant>
    </vt:vector>
  </HeadingPairs>
  <TitlesOfParts>
    <vt:vector size="34" baseType="lpstr">
      <vt:lpstr>맑은 고딕</vt:lpstr>
      <vt:lpstr>Arial</vt:lpstr>
      <vt:lpstr>Arial Unicode MS</vt:lpstr>
      <vt:lpstr>Cover and End Slide Master</vt:lpstr>
      <vt:lpstr>Contents Slide Master</vt:lpstr>
      <vt:lpstr>Section Break Slide Master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264</cp:revision>
  <dcterms:created xsi:type="dcterms:W3CDTF">2016-12-05T23:26:54Z</dcterms:created>
  <dcterms:modified xsi:type="dcterms:W3CDTF">2023-02-21T08:46:26Z</dcterms:modified>
</cp:coreProperties>
</file>